
<file path=[Content_Types].xml><?xml version="1.0" encoding="utf-8"?>
<Types xmlns="http://schemas.openxmlformats.org/package/2006/content-types">
  <Default Extension="jpeg" ContentType="image/jpeg"/>
  <Default Extension="vml" ContentType="application/vnd.openxmlformats-officedocument.vmlDrawing"/>
  <Default Extension="pptx" ContentType="application/vnd.openxmlformats-officedocument.presentationml.presentation"/>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6"/>
  </p:handoutMasterIdLst>
  <p:sldIdLst>
    <p:sldId id="256" r:id="rId3"/>
    <p:sldId id="271" r:id="rId4"/>
    <p:sldId id="281" r:id="rId6"/>
    <p:sldId id="286" r:id="rId7"/>
    <p:sldId id="289" r:id="rId8"/>
    <p:sldId id="290" r:id="rId9"/>
    <p:sldId id="291" r:id="rId10"/>
    <p:sldId id="293" r:id="rId11"/>
    <p:sldId id="305" r:id="rId12"/>
    <p:sldId id="294" r:id="rId13"/>
    <p:sldId id="311" r:id="rId14"/>
    <p:sldId id="312" r:id="rId15"/>
    <p:sldId id="310" r:id="rId16"/>
    <p:sldId id="313" r:id="rId17"/>
    <p:sldId id="314" r:id="rId18"/>
    <p:sldId id="315" r:id="rId19"/>
    <p:sldId id="327" r:id="rId20"/>
    <p:sldId id="326" r:id="rId21"/>
    <p:sldId id="306" r:id="rId22"/>
    <p:sldId id="328" r:id="rId23"/>
    <p:sldId id="298" r:id="rId24"/>
    <p:sldId id="299" r:id="rId25"/>
    <p:sldId id="330" r:id="rId26"/>
    <p:sldId id="331" r:id="rId27"/>
    <p:sldId id="332" r:id="rId28"/>
    <p:sldId id="333" r:id="rId29"/>
    <p:sldId id="334" r:id="rId30"/>
    <p:sldId id="335" r:id="rId31"/>
    <p:sldId id="336" r:id="rId32"/>
    <p:sldId id="300" r:id="rId33"/>
    <p:sldId id="259" r:id="rId34"/>
    <p:sldId id="260" r:id="rId35"/>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786" y="108"/>
      </p:cViewPr>
      <p:guideLst/>
    </p:cSldViewPr>
  </p:slideViewPr>
  <p:notesTextViewPr>
    <p:cViewPr>
      <p:scale>
        <a:sx n="1" d="1"/>
        <a:sy n="1" d="1"/>
      </p:scale>
      <p:origin x="0" y="0"/>
    </p:cViewPr>
  </p:notesTextViewPr>
  <p:notesViewPr>
    <p:cSldViewPr snapToGrid="0">
      <p:cViewPr varScale="1">
        <p:scale>
          <a:sx n="115" d="100"/>
          <a:sy n="115"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DF573F9-3EC3-4EF0-8101-21266813DF6F}" type="datetimeFigureOut">
              <a:rPr lang="en-US" smtClean="0"/>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E216B03-E376-4906-80CA-68E26DD5F25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可提问后再总结问题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可提问后再总结问题</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25338" y="2934393"/>
            <a:ext cx="5918662" cy="1221970"/>
          </a:xfrm>
        </p:spPr>
        <p:txBody>
          <a:bodyPr anchor="ctr">
            <a:normAutofit/>
          </a:bodyPr>
          <a:lstStyle>
            <a:lvl1pPr algn="ctr">
              <a:defRPr sz="5500">
                <a:solidFill>
                  <a:schemeClr val="bg1"/>
                </a:solidFill>
              </a:defRPr>
            </a:lvl1pPr>
          </a:lstStyle>
          <a:p>
            <a:r>
              <a:rPr lang="en-US" dirty="0"/>
              <a:t>Click to edit title</a:t>
            </a:r>
            <a:endParaRPr lang="en-US" dirty="0"/>
          </a:p>
        </p:txBody>
      </p:sp>
      <p:sp>
        <p:nvSpPr>
          <p:cNvPr id="3" name="Subtitle 2"/>
          <p:cNvSpPr>
            <a:spLocks noGrp="1"/>
          </p:cNvSpPr>
          <p:nvPr>
            <p:ph type="subTitle" idx="1" hasCustomPrompt="1"/>
          </p:nvPr>
        </p:nvSpPr>
        <p:spPr>
          <a:xfrm>
            <a:off x="3225338" y="4231178"/>
            <a:ext cx="5918662" cy="340822"/>
          </a:xfrm>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lecturer &amp; information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CD24217-FB03-4C84-9768-EDD675353E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2C7FD-551D-4955-91F3-ABB9308C3BB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3650" y="2934394"/>
            <a:ext cx="5910350" cy="1255222"/>
          </a:xfrm>
        </p:spPr>
        <p:txBody>
          <a:bodyPr anchor="ctr">
            <a:normAutofit/>
          </a:bodyPr>
          <a:lstStyle>
            <a:lvl1pPr algn="ctr">
              <a:defRPr sz="5500">
                <a:solidFill>
                  <a:schemeClr val="bg1"/>
                </a:solidFill>
              </a:defRPr>
            </a:lvl1pPr>
          </a:lstStyle>
          <a:p>
            <a:r>
              <a:rPr lang="en-US" dirty="0"/>
              <a:t>Click to edit title</a:t>
            </a:r>
            <a:endParaRPr lang="en-US" dirty="0"/>
          </a:p>
        </p:txBody>
      </p:sp>
      <p:sp>
        <p:nvSpPr>
          <p:cNvPr id="3" name="Text Placeholder 2"/>
          <p:cNvSpPr>
            <a:spLocks noGrp="1"/>
          </p:cNvSpPr>
          <p:nvPr>
            <p:ph type="body" idx="1" hasCustomPrompt="1"/>
          </p:nvPr>
        </p:nvSpPr>
        <p:spPr>
          <a:xfrm>
            <a:off x="3233650" y="4189616"/>
            <a:ext cx="5910350" cy="382384"/>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lecturer &amp; information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D24217-FB03-4C84-9768-EDD675353E8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2C7FD-551D-4955-91F3-ABB9308C3BB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24217-FB03-4C84-9768-EDD675353E8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D2C7FD-551D-4955-91F3-ABB9308C3BB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781" y="2519269"/>
            <a:ext cx="8670471" cy="905070"/>
          </a:xfrm>
        </p:spPr>
        <p:txBody>
          <a:bodyPr/>
          <a:lstStyle>
            <a:lvl1pPr>
              <a:defRPr b="1"/>
            </a:lvl1pPr>
          </a:lstStyle>
          <a:p>
            <a:r>
              <a:rPr lang="en-US" dirty="0"/>
              <a:t>Thank you page </a:t>
            </a:r>
            <a:endParaRPr lang="en-US" dirty="0"/>
          </a:p>
        </p:txBody>
      </p:sp>
      <p:sp>
        <p:nvSpPr>
          <p:cNvPr id="4" name="Date Placeholder 3"/>
          <p:cNvSpPr>
            <a:spLocks noGrp="1"/>
          </p:cNvSpPr>
          <p:nvPr>
            <p:ph type="dt" sz="half" idx="10"/>
          </p:nvPr>
        </p:nvSpPr>
        <p:spPr/>
        <p:txBody>
          <a:bodyPr/>
          <a:lstStyle/>
          <a:p>
            <a:fld id="{6CD24217-FB03-4C84-9768-EDD675353E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2C7FD-551D-4955-91F3-ABB9308C3BB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756" y="365127"/>
            <a:ext cx="8404168" cy="939972"/>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232756" y="1388226"/>
            <a:ext cx="8404168" cy="5195454"/>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628650" y="6641869"/>
            <a:ext cx="2057400" cy="216131"/>
          </a:xfrm>
          <a:prstGeom prst="rect">
            <a:avLst/>
          </a:prstGeom>
        </p:spPr>
        <p:txBody>
          <a:bodyPr vert="horz" lIns="91440" tIns="45720" rIns="91440" bIns="45720" rtlCol="0" anchor="ctr"/>
          <a:lstStyle>
            <a:lvl1pPr algn="l">
              <a:defRPr sz="1200">
                <a:solidFill>
                  <a:schemeClr val="bg1"/>
                </a:solidFill>
              </a:defRPr>
            </a:lvl1pPr>
          </a:lstStyle>
          <a:p>
            <a:fld id="{6CD24217-FB03-4C84-9768-EDD675353E82}" type="datetimeFigureOut">
              <a:rPr lang="en-US" smtClean="0"/>
            </a:fld>
            <a:endParaRPr lang="en-US" dirty="0"/>
          </a:p>
        </p:txBody>
      </p:sp>
      <p:sp>
        <p:nvSpPr>
          <p:cNvPr id="5" name="Footer Placeholder 4"/>
          <p:cNvSpPr>
            <a:spLocks noGrp="1"/>
          </p:cNvSpPr>
          <p:nvPr>
            <p:ph type="ftr" sz="quarter" idx="3"/>
          </p:nvPr>
        </p:nvSpPr>
        <p:spPr>
          <a:xfrm>
            <a:off x="3028950" y="6641869"/>
            <a:ext cx="3086100" cy="216131"/>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367550" y="6641869"/>
            <a:ext cx="615141" cy="216131"/>
          </a:xfrm>
          <a:prstGeom prst="rect">
            <a:avLst/>
          </a:prstGeom>
        </p:spPr>
        <p:txBody>
          <a:bodyPr vert="horz" lIns="91440" tIns="45720" rIns="91440" bIns="45720" rtlCol="0" anchor="ctr"/>
          <a:lstStyle>
            <a:lvl1pPr algn="r">
              <a:defRPr sz="1200">
                <a:solidFill>
                  <a:schemeClr val="bg1"/>
                </a:solidFill>
              </a:defRPr>
            </a:lvl1pPr>
          </a:lstStyle>
          <a:p>
            <a:fld id="{36D2C7FD-551D-4955-91F3-ABB9308C3BB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b="1" kern="1200">
          <a:solidFill>
            <a:srgbClr val="00578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4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44.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44.jpeg"/></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46.wmf"/><Relationship Id="rId6" Type="http://schemas.openxmlformats.org/officeDocument/2006/relationships/oleObject" Target="../embeddings/oleObject2.bin"/><Relationship Id="rId5" Type="http://schemas.openxmlformats.org/officeDocument/2006/relationships/image" Target="../media/image45.wmf"/><Relationship Id="rId4" Type="http://schemas.openxmlformats.org/officeDocument/2006/relationships/oleObject" Target="../embeddings/oleObject1.bin"/><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4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44.jpe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48.emf"/><Relationship Id="rId3" Type="http://schemas.openxmlformats.org/officeDocument/2006/relationships/package" Target="../embeddings/Presentation2.pptx"/><Relationship Id="rId2" Type="http://schemas.openxmlformats.org/officeDocument/2006/relationships/image" Target="../media/image47.emf"/><Relationship Id="rId1" Type="http://schemas.openxmlformats.org/officeDocument/2006/relationships/package" Target="../embeddings/Presentation1.pptx"/></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2" Type="http://schemas.openxmlformats.org/officeDocument/2006/relationships/slideLayout" Target="../slideLayouts/slideLayout2.xml"/><Relationship Id="rId21" Type="http://schemas.openxmlformats.org/officeDocument/2006/relationships/image" Target="../media/image23.png"/><Relationship Id="rId20" Type="http://schemas.openxmlformats.org/officeDocument/2006/relationships/image" Target="../media/image22.jpeg"/><Relationship Id="rId2" Type="http://schemas.openxmlformats.org/officeDocument/2006/relationships/image" Target="../media/image4.jpe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jpeg"/><Relationship Id="rId16" Type="http://schemas.openxmlformats.org/officeDocument/2006/relationships/image" Target="../media/image18.jpeg"/><Relationship Id="rId15" Type="http://schemas.openxmlformats.org/officeDocument/2006/relationships/image" Target="../media/image17.jpeg"/><Relationship Id="rId14" Type="http://schemas.openxmlformats.org/officeDocument/2006/relationships/image" Target="../media/image16.jpeg"/><Relationship Id="rId13" Type="http://schemas.openxmlformats.org/officeDocument/2006/relationships/image" Target="../media/image15.jpeg"/><Relationship Id="rId12" Type="http://schemas.openxmlformats.org/officeDocument/2006/relationships/image" Target="../media/image14.png"/><Relationship Id="rId11" Type="http://schemas.openxmlformats.org/officeDocument/2006/relationships/image" Target="../media/image13.jpeg"/><Relationship Id="rId10" Type="http://schemas.openxmlformats.org/officeDocument/2006/relationships/image" Target="../media/image12.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通信软件基础</a:t>
            </a:r>
            <a:r>
              <a:rPr lang="en-US" altLang="zh-CN" dirty="0"/>
              <a:t>B</a:t>
            </a:r>
            <a:endParaRPr lang="en-US" altLang="zh-CN" dirty="0"/>
          </a:p>
        </p:txBody>
      </p:sp>
      <p:sp>
        <p:nvSpPr>
          <p:cNvPr id="3" name="Subtitle 2"/>
          <p:cNvSpPr>
            <a:spLocks noGrp="1"/>
          </p:cNvSpPr>
          <p:nvPr>
            <p:ph type="subTitle" idx="1"/>
          </p:nvPr>
        </p:nvSpPr>
        <p:spPr/>
        <p:txBody>
          <a:bodyPr>
            <a:normAutofit fontScale="62500"/>
          </a:bodyPr>
          <a:lstStyle/>
          <a:p>
            <a:r>
              <a:rPr lang="zh-CN" altLang="en-US" dirty="0"/>
              <a:t>姓名</a:t>
            </a:r>
            <a:r>
              <a:rPr lang="en-US" altLang="zh-CN" dirty="0"/>
              <a:t>|</a:t>
            </a:r>
            <a:r>
              <a:rPr lang="zh-CN" altLang="en-US" dirty="0"/>
              <a:t>职称</a:t>
            </a:r>
            <a:r>
              <a:rPr lang="en-US" altLang="zh-CN" dirty="0"/>
              <a:t>|</a:t>
            </a:r>
            <a:r>
              <a:rPr lang="zh-CN" altLang="en-US" dirty="0"/>
              <a:t>地址</a:t>
            </a:r>
            <a:r>
              <a:rPr lang="en-US" altLang="zh-CN" dirty="0"/>
              <a:t>|</a:t>
            </a:r>
            <a:r>
              <a:rPr lang="zh-CN" altLang="en-US" dirty="0"/>
              <a:t>联系方式</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05960" y="2660015"/>
            <a:ext cx="3041650" cy="392366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a:xfrm>
            <a:off x="233045" y="1388110"/>
            <a:ext cx="8627110" cy="5195570"/>
          </a:xfrm>
        </p:spPr>
        <p:txBody>
          <a:bodyPr>
            <a:normAutofit lnSpcReduction="10000"/>
          </a:bodyPr>
          <a:p>
            <a:r>
              <a:rPr lang="zh-CN" altLang="en-US"/>
              <a:t>我们怎么描述和存储无线信号？</a:t>
            </a:r>
            <a:endParaRPr lang="zh-CN" altLang="en-US"/>
          </a:p>
          <a:p>
            <a:r>
              <a:rPr lang="en-US" altLang="zh-CN"/>
              <a:t>1</a:t>
            </a:r>
            <a:r>
              <a:rPr lang="zh-CN" altLang="en-US"/>
              <a:t>、方便处理的是对模拟信号采样之后的数字序列</a:t>
            </a:r>
            <a:endParaRPr lang="zh-CN" altLang="en-US"/>
          </a:p>
          <a:p>
            <a:pPr marL="0" indent="0">
              <a:buNone/>
            </a:pP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a:xfrm>
            <a:off x="233045" y="1388110"/>
            <a:ext cx="8627110" cy="5195570"/>
          </a:xfrm>
        </p:spPr>
        <p:txBody>
          <a:bodyPr>
            <a:normAutofit lnSpcReduction="10000"/>
          </a:bodyPr>
          <a:p>
            <a:r>
              <a:rPr lang="zh-CN" altLang="en-US"/>
              <a:t>刚才信号来看：（注意坐标）</a:t>
            </a:r>
            <a:endParaRPr lang="zh-CN" altLang="en-US"/>
          </a:p>
        </p:txBody>
      </p:sp>
      <p:pic>
        <p:nvPicPr>
          <p:cNvPr id="5" name="图片 1"/>
          <p:cNvPicPr>
            <a:picLocks noChangeAspect="1"/>
          </p:cNvPicPr>
          <p:nvPr/>
        </p:nvPicPr>
        <p:blipFill>
          <a:blip r:embed="rId1"/>
          <a:srcRect l="10908" t="11038" r="7878" b="10789"/>
          <a:stretch>
            <a:fillRect/>
          </a:stretch>
        </p:blipFill>
        <p:spPr>
          <a:xfrm>
            <a:off x="290195" y="2636520"/>
            <a:ext cx="6812915" cy="3688715"/>
          </a:xfrm>
          <a:prstGeom prst="rect">
            <a:avLst/>
          </a:prstGeom>
        </p:spPr>
      </p:pic>
      <p:pic>
        <p:nvPicPr>
          <p:cNvPr id="6" name="图片 2"/>
          <p:cNvPicPr>
            <a:picLocks noChangeAspect="1"/>
          </p:cNvPicPr>
          <p:nvPr/>
        </p:nvPicPr>
        <p:blipFill>
          <a:blip r:embed="rId2"/>
          <a:srcRect l="11305" t="12008" r="8030" b="8776"/>
          <a:stretch>
            <a:fillRect/>
          </a:stretch>
        </p:blipFill>
        <p:spPr>
          <a:xfrm>
            <a:off x="783590" y="2377440"/>
            <a:ext cx="6641465" cy="3669030"/>
          </a:xfrm>
          <a:prstGeom prst="rect">
            <a:avLst/>
          </a:prstGeom>
        </p:spPr>
      </p:pic>
      <p:pic>
        <p:nvPicPr>
          <p:cNvPr id="7" name="图片 3"/>
          <p:cNvPicPr>
            <a:picLocks noChangeAspect="1"/>
          </p:cNvPicPr>
          <p:nvPr/>
        </p:nvPicPr>
        <p:blipFill>
          <a:blip r:embed="rId3"/>
          <a:srcRect l="10209" t="11344" r="7838" b="10702"/>
          <a:stretch>
            <a:fillRect/>
          </a:stretch>
        </p:blipFill>
        <p:spPr>
          <a:xfrm>
            <a:off x="1216660" y="1992630"/>
            <a:ext cx="6856095" cy="3668395"/>
          </a:xfrm>
          <a:prstGeom prst="rect">
            <a:avLst/>
          </a:prstGeom>
        </p:spPr>
      </p:pic>
      <p:pic>
        <p:nvPicPr>
          <p:cNvPr id="8" name="图片 5"/>
          <p:cNvPicPr>
            <a:picLocks noChangeAspect="1"/>
          </p:cNvPicPr>
          <p:nvPr/>
        </p:nvPicPr>
        <p:blipFill>
          <a:blip r:embed="rId4"/>
          <a:srcRect l="11137" t="10702" r="7657" b="9739"/>
          <a:stretch>
            <a:fillRect/>
          </a:stretch>
        </p:blipFill>
        <p:spPr>
          <a:xfrm>
            <a:off x="1689100" y="1671955"/>
            <a:ext cx="6678295" cy="3680460"/>
          </a:xfrm>
          <a:prstGeom prst="rect">
            <a:avLst/>
          </a:prstGeom>
        </p:spPr>
      </p:pic>
      <p:pic>
        <p:nvPicPr>
          <p:cNvPr id="4" name="图片 4"/>
          <p:cNvPicPr>
            <a:picLocks noChangeAspect="1"/>
          </p:cNvPicPr>
          <p:nvPr/>
        </p:nvPicPr>
        <p:blipFill>
          <a:blip r:embed="rId5"/>
          <a:srcRect l="10763" t="11130" r="8355" b="10274"/>
          <a:stretch>
            <a:fillRect/>
          </a:stretch>
        </p:blipFill>
        <p:spPr>
          <a:xfrm>
            <a:off x="2028190" y="1388110"/>
            <a:ext cx="6731000" cy="3679190"/>
          </a:xfrm>
          <a:prstGeom prst="rect">
            <a:avLst/>
          </a:prstGeom>
        </p:spPr>
      </p:pic>
      <p:pic>
        <p:nvPicPr>
          <p:cNvPr id="9" name="图片 6"/>
          <p:cNvPicPr>
            <a:picLocks noChangeAspect="1"/>
          </p:cNvPicPr>
          <p:nvPr/>
        </p:nvPicPr>
        <p:blipFill>
          <a:blip r:embed="rId6"/>
          <a:srcRect l="8130" t="20070" r="74522"/>
          <a:stretch>
            <a:fillRect/>
          </a:stretch>
        </p:blipFill>
        <p:spPr>
          <a:xfrm>
            <a:off x="6521450" y="610870"/>
            <a:ext cx="2338705" cy="57804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84800" y="1113155"/>
            <a:ext cx="3475355" cy="448246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a:xfrm>
            <a:off x="233045" y="1388110"/>
            <a:ext cx="8627110" cy="5195570"/>
          </a:xfrm>
        </p:spPr>
        <p:txBody>
          <a:bodyPr>
            <a:normAutofit lnSpcReduction="20000"/>
          </a:bodyPr>
          <a:p>
            <a:r>
              <a:rPr lang="zh-CN" altLang="en-US">
                <a:sym typeface="+mn-ea"/>
              </a:rPr>
              <a:t>怎么描述和存储无线信号？</a:t>
            </a:r>
            <a:endParaRPr lang="zh-CN" altLang="en-US"/>
          </a:p>
          <a:p>
            <a:r>
              <a:rPr lang="en-US" altLang="zh-CN"/>
              <a:t>2</a:t>
            </a:r>
            <a:r>
              <a:rPr lang="zh-CN" altLang="en-US"/>
              <a:t>、数字信号处理的往往</a:t>
            </a:r>
            <a:endParaRPr lang="zh-CN" altLang="en-US"/>
          </a:p>
          <a:p>
            <a:pPr marL="0" indent="0">
              <a:buNone/>
            </a:pPr>
            <a:r>
              <a:rPr lang="zh-CN" altLang="en-US"/>
              <a:t>是复数信号。</a:t>
            </a:r>
            <a:endParaRPr lang="zh-CN" altLang="en-US"/>
          </a:p>
          <a:p>
            <a:pPr marL="0" indent="0">
              <a:buNone/>
            </a:pPr>
            <a:r>
              <a:rPr lang="zh-CN" altLang="en-US"/>
              <a:t>                   </a:t>
            </a:r>
            <a:r>
              <a:rPr lang="en-US" altLang="zh-CN"/>
              <a:t>a + bi</a:t>
            </a:r>
            <a:endParaRPr lang="en-US" altLang="zh-CN"/>
          </a:p>
          <a:p>
            <a:r>
              <a:rPr lang="zh-CN" altLang="en-US"/>
              <a:t>存储时，不存储</a:t>
            </a:r>
            <a:r>
              <a:rPr lang="en-US" altLang="zh-CN"/>
              <a:t>i</a:t>
            </a:r>
            <a:r>
              <a:rPr lang="zh-CN" altLang="en-US"/>
              <a:t>，</a:t>
            </a:r>
            <a:endParaRPr lang="zh-CN" altLang="en-US"/>
          </a:p>
          <a:p>
            <a:r>
              <a:rPr lang="zh-CN" altLang="en-US"/>
              <a:t>只存储</a:t>
            </a:r>
            <a:r>
              <a:rPr lang="en-US" altLang="zh-CN"/>
              <a:t>a  b</a:t>
            </a:r>
            <a:r>
              <a:rPr lang="zh-CN" altLang="en-US"/>
              <a:t>，也称为</a:t>
            </a:r>
            <a:r>
              <a:rPr lang="en-US" altLang="zh-CN"/>
              <a:t>IQ</a:t>
            </a:r>
            <a:endParaRPr lang="en-US" altLang="zh-CN"/>
          </a:p>
          <a:p>
            <a:endParaRPr lang="en-US" altLang="zh-CN"/>
          </a:p>
          <a:p>
            <a:endParaRPr lang="en-US" altLang="zh-CN"/>
          </a:p>
          <a:p>
            <a:r>
              <a:rPr lang="zh-CN" altLang="en-US"/>
              <a:t>如何由数字序列变为复数信号其他课程进行学习。</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a:xfrm>
            <a:off x="233045" y="1388110"/>
            <a:ext cx="8627110" cy="5195570"/>
          </a:xfrm>
        </p:spPr>
        <p:txBody>
          <a:bodyPr>
            <a:normAutofit lnSpcReduction="10000"/>
          </a:bodyPr>
          <a:p>
            <a:r>
              <a:rPr lang="zh-CN" altLang="en-US"/>
              <a:t>刚才信号变为</a:t>
            </a:r>
            <a:r>
              <a:rPr lang="en-US" altLang="zh-CN"/>
              <a:t>IQ</a:t>
            </a:r>
            <a:r>
              <a:rPr lang="zh-CN" altLang="en-US"/>
              <a:t>两路</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右边时左边的局部放大</a:t>
            </a:r>
            <a:endParaRPr lang="zh-CN" altLang="en-US"/>
          </a:p>
          <a:p>
            <a:r>
              <a:rPr lang="en-US" altLang="zh-CN"/>
              <a:t>I Q</a:t>
            </a:r>
            <a:r>
              <a:rPr lang="zh-CN" altLang="en-US"/>
              <a:t>两路信号是不同的</a:t>
            </a:r>
            <a:endParaRPr lang="zh-CN" altLang="en-US"/>
          </a:p>
        </p:txBody>
      </p:sp>
      <p:pic>
        <p:nvPicPr>
          <p:cNvPr id="9" name="图片 8"/>
          <p:cNvPicPr>
            <a:picLocks noChangeAspect="1"/>
          </p:cNvPicPr>
          <p:nvPr/>
        </p:nvPicPr>
        <p:blipFill>
          <a:blip r:embed="rId1"/>
          <a:srcRect l="10426" t="12286" r="7874" b="10552"/>
          <a:stretch>
            <a:fillRect/>
          </a:stretch>
        </p:blipFill>
        <p:spPr>
          <a:xfrm>
            <a:off x="233045" y="1937385"/>
            <a:ext cx="4309110" cy="1476375"/>
          </a:xfrm>
          <a:prstGeom prst="rect">
            <a:avLst/>
          </a:prstGeom>
        </p:spPr>
      </p:pic>
      <p:pic>
        <p:nvPicPr>
          <p:cNvPr id="23" name="图片 23"/>
          <p:cNvPicPr>
            <a:picLocks noChangeAspect="1"/>
          </p:cNvPicPr>
          <p:nvPr/>
        </p:nvPicPr>
        <p:blipFill>
          <a:blip r:embed="rId2"/>
          <a:srcRect l="10438" t="11708" r="8187" b="9696"/>
          <a:stretch>
            <a:fillRect/>
          </a:stretch>
        </p:blipFill>
        <p:spPr>
          <a:xfrm>
            <a:off x="233045" y="3537585"/>
            <a:ext cx="4291965" cy="1475740"/>
          </a:xfrm>
          <a:prstGeom prst="rect">
            <a:avLst/>
          </a:prstGeom>
        </p:spPr>
      </p:pic>
      <p:pic>
        <p:nvPicPr>
          <p:cNvPr id="10" name="图片 10"/>
          <p:cNvPicPr>
            <a:picLocks noChangeAspect="1"/>
          </p:cNvPicPr>
          <p:nvPr/>
        </p:nvPicPr>
        <p:blipFill>
          <a:blip r:embed="rId3"/>
          <a:srcRect l="10113" t="11408" r="7705" b="10274"/>
          <a:stretch>
            <a:fillRect/>
          </a:stretch>
        </p:blipFill>
        <p:spPr>
          <a:xfrm>
            <a:off x="4669790" y="1937385"/>
            <a:ext cx="4334510" cy="1477010"/>
          </a:xfrm>
          <a:prstGeom prst="rect">
            <a:avLst/>
          </a:prstGeom>
        </p:spPr>
      </p:pic>
      <p:pic>
        <p:nvPicPr>
          <p:cNvPr id="11" name="图片 11"/>
          <p:cNvPicPr>
            <a:picLocks noChangeAspect="1"/>
          </p:cNvPicPr>
          <p:nvPr/>
        </p:nvPicPr>
        <p:blipFill>
          <a:blip r:embed="rId4"/>
          <a:srcRect l="10426" t="11687" r="8355" b="9696"/>
          <a:stretch>
            <a:fillRect/>
          </a:stretch>
        </p:blipFill>
        <p:spPr>
          <a:xfrm>
            <a:off x="4669790" y="3536950"/>
            <a:ext cx="4283710" cy="1476375"/>
          </a:xfrm>
          <a:prstGeom prst="rect">
            <a:avLst/>
          </a:prstGeom>
        </p:spPr>
      </p:pic>
      <p:pic>
        <p:nvPicPr>
          <p:cNvPr id="17" name="图片 17"/>
          <p:cNvPicPr>
            <a:picLocks noChangeAspect="1"/>
          </p:cNvPicPr>
          <p:nvPr/>
        </p:nvPicPr>
        <p:blipFill>
          <a:blip r:embed="rId5"/>
          <a:srcRect l="10041" t="37396" r="37395"/>
          <a:stretch>
            <a:fillRect/>
          </a:stretch>
        </p:blipFill>
        <p:spPr>
          <a:xfrm>
            <a:off x="3219450" y="1788160"/>
            <a:ext cx="5640705" cy="3603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3374390" y="956945"/>
            <a:ext cx="5745480" cy="563562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终端在每个地点收到</a:t>
            </a:r>
            <a:endParaRPr lang="zh-CN" altLang="en-US"/>
          </a:p>
          <a:p>
            <a:pPr marL="0" indent="0">
              <a:buNone/>
            </a:pPr>
            <a:r>
              <a:rPr lang="zh-CN" altLang="en-US"/>
              <a:t>的是多个基站信号的</a:t>
            </a:r>
            <a:endParaRPr lang="zh-CN" altLang="en-US"/>
          </a:p>
          <a:p>
            <a:pPr marL="0" indent="0">
              <a:buNone/>
            </a:pPr>
            <a:r>
              <a:rPr lang="zh-CN" altLang="en-US"/>
              <a:t>叠加，需要依据</a:t>
            </a:r>
            <a:endParaRPr lang="zh-CN" altLang="en-US"/>
          </a:p>
          <a:p>
            <a:pPr marL="0" indent="0">
              <a:buNone/>
            </a:pPr>
            <a:r>
              <a:rPr lang="zh-CN" altLang="en-US"/>
              <a:t>强度，判断选择</a:t>
            </a:r>
            <a:endParaRPr lang="zh-CN" altLang="en-US"/>
          </a:p>
          <a:p>
            <a:pPr marL="0" indent="0">
              <a:buNone/>
            </a:pPr>
            <a:r>
              <a:rPr lang="zh-CN" altLang="en-US"/>
              <a:t>接入那个基站；</a:t>
            </a:r>
            <a:endParaRPr lang="zh-CN" altLang="en-US"/>
          </a:p>
          <a:p>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5245100" y="3934460"/>
            <a:ext cx="376555" cy="717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6655435" y="651510"/>
            <a:ext cx="2237740" cy="219519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终端在每个地点收到信号强度</a:t>
            </a:r>
            <a:endParaRPr lang="zh-CN" altLang="en-US"/>
          </a:p>
          <a:p>
            <a:pPr marL="0" indent="0">
              <a:buNone/>
            </a:pPr>
            <a:r>
              <a:rPr lang="zh-CN" altLang="en-US"/>
              <a:t>与距离信号源的距离关系最为紧密；</a:t>
            </a:r>
            <a:endParaRPr lang="zh-CN" altLang="en-US"/>
          </a:p>
          <a:p>
            <a:pPr marL="0" indent="0">
              <a:buNone/>
            </a:pPr>
            <a:endParaRPr lang="zh-CN" altLang="en-US"/>
          </a:p>
          <a:p>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7383145" y="1991995"/>
            <a:ext cx="248285" cy="473075"/>
          </a:xfrm>
          <a:prstGeom prst="rect">
            <a:avLst/>
          </a:prstGeom>
        </p:spPr>
      </p:pic>
      <p:pic>
        <p:nvPicPr>
          <p:cNvPr id="6" name="图片 1"/>
          <p:cNvPicPr>
            <a:picLocks noChangeAspect="1"/>
          </p:cNvPicPr>
          <p:nvPr/>
        </p:nvPicPr>
        <p:blipFill>
          <a:blip r:embed="rId3"/>
          <a:srcRect l="13869" t="19114" r="18457" b="17123"/>
          <a:stretch>
            <a:fillRect/>
          </a:stretch>
        </p:blipFill>
        <p:spPr>
          <a:xfrm>
            <a:off x="1634490" y="2956560"/>
            <a:ext cx="4916805" cy="695325"/>
          </a:xfrm>
          <a:prstGeom prst="rect">
            <a:avLst/>
          </a:prstGeom>
        </p:spPr>
      </p:pic>
      <p:pic>
        <p:nvPicPr>
          <p:cNvPr id="4" name="图片 1"/>
          <p:cNvPicPr>
            <a:picLocks noChangeAspect="1"/>
          </p:cNvPicPr>
          <p:nvPr/>
        </p:nvPicPr>
        <p:blipFill>
          <a:blip r:embed="rId3"/>
          <a:srcRect l="13869" t="19114" r="18457" b="17123"/>
          <a:stretch>
            <a:fillRect/>
          </a:stretch>
        </p:blipFill>
        <p:spPr>
          <a:xfrm>
            <a:off x="1634490" y="3762375"/>
            <a:ext cx="4916805" cy="244475"/>
          </a:xfrm>
          <a:prstGeom prst="rect">
            <a:avLst/>
          </a:prstGeom>
        </p:spPr>
      </p:pic>
      <p:pic>
        <p:nvPicPr>
          <p:cNvPr id="8" name="图片 1"/>
          <p:cNvPicPr>
            <a:picLocks noChangeAspect="1"/>
          </p:cNvPicPr>
          <p:nvPr/>
        </p:nvPicPr>
        <p:blipFill>
          <a:blip r:embed="rId3"/>
          <a:srcRect l="13869" t="19114" r="18457" b="17123"/>
          <a:stretch>
            <a:fillRect/>
          </a:stretch>
        </p:blipFill>
        <p:spPr>
          <a:xfrm>
            <a:off x="1634490" y="4316730"/>
            <a:ext cx="4916805" cy="485775"/>
          </a:xfrm>
          <a:prstGeom prst="rect">
            <a:avLst/>
          </a:prstGeom>
        </p:spPr>
      </p:pic>
      <p:pic>
        <p:nvPicPr>
          <p:cNvPr id="9" name="图片 1"/>
          <p:cNvPicPr>
            <a:picLocks noChangeAspect="1"/>
          </p:cNvPicPr>
          <p:nvPr/>
        </p:nvPicPr>
        <p:blipFill>
          <a:blip r:embed="rId3"/>
          <a:srcRect l="13869" t="19114" r="18457" b="17123"/>
          <a:stretch>
            <a:fillRect/>
          </a:stretch>
        </p:blipFill>
        <p:spPr>
          <a:xfrm>
            <a:off x="1634490" y="5172075"/>
            <a:ext cx="4916805" cy="76200"/>
          </a:xfrm>
          <a:prstGeom prst="rect">
            <a:avLst/>
          </a:prstGeom>
        </p:spPr>
      </p:pic>
      <p:sp>
        <p:nvSpPr>
          <p:cNvPr id="10" name="文本框 9"/>
          <p:cNvSpPr txBox="1"/>
          <p:nvPr/>
        </p:nvSpPr>
        <p:spPr>
          <a:xfrm>
            <a:off x="648653" y="2956560"/>
            <a:ext cx="946785" cy="2861310"/>
          </a:xfrm>
          <a:prstGeom prst="rect">
            <a:avLst/>
          </a:prstGeom>
          <a:noFill/>
        </p:spPr>
        <p:txBody>
          <a:bodyPr wrap="none" rtlCol="0">
            <a:spAutoFit/>
          </a:bodyPr>
          <a:p>
            <a:pPr algn="ctr"/>
            <a:r>
              <a:rPr lang="zh-CN" altLang="en-US" sz="2400"/>
              <a:t>基站</a:t>
            </a:r>
            <a:r>
              <a:rPr lang="en-US" altLang="zh-CN" sz="2400"/>
              <a:t>1</a:t>
            </a:r>
            <a:endParaRPr lang="en-US" altLang="zh-CN" sz="2400"/>
          </a:p>
          <a:p>
            <a:pPr algn="ctr"/>
            <a:endParaRPr lang="en-US" altLang="zh-CN" sz="2000"/>
          </a:p>
          <a:p>
            <a:pPr algn="ctr"/>
            <a:r>
              <a:rPr lang="zh-CN" altLang="en-US" sz="2400"/>
              <a:t>基站</a:t>
            </a:r>
            <a:r>
              <a:rPr lang="en-US" altLang="zh-CN" sz="2400"/>
              <a:t>2</a:t>
            </a:r>
            <a:endParaRPr lang="en-US" altLang="zh-CN" sz="2400"/>
          </a:p>
          <a:p>
            <a:pPr algn="ctr"/>
            <a:endParaRPr lang="en-US" altLang="zh-CN" sz="2000"/>
          </a:p>
          <a:p>
            <a:pPr algn="ctr"/>
            <a:r>
              <a:rPr lang="zh-CN" altLang="en-US" sz="2400"/>
              <a:t>基站</a:t>
            </a:r>
            <a:r>
              <a:rPr lang="en-US" altLang="zh-CN" sz="2400"/>
              <a:t>3</a:t>
            </a:r>
            <a:endParaRPr lang="en-US" altLang="zh-CN" sz="2400"/>
          </a:p>
          <a:p>
            <a:pPr algn="ctr"/>
            <a:endParaRPr lang="en-US" altLang="zh-CN" sz="2000"/>
          </a:p>
          <a:p>
            <a:pPr algn="ctr"/>
            <a:r>
              <a:rPr lang="zh-CN" altLang="en-US" sz="2400"/>
              <a:t>基站</a:t>
            </a:r>
            <a:r>
              <a:rPr lang="en-US" altLang="zh-CN" sz="2400"/>
              <a:t>4</a:t>
            </a:r>
            <a:endParaRPr lang="en-US" altLang="zh-CN" sz="2400"/>
          </a:p>
          <a:p>
            <a:pPr algn="ctr"/>
            <a:r>
              <a:rPr lang="en-US" altLang="zh-CN" sz="2400"/>
              <a:t>……</a:t>
            </a:r>
            <a:endParaRPr lang="en-US" altLang="zh-CN" sz="2400"/>
          </a:p>
        </p:txBody>
      </p:sp>
      <p:sp>
        <p:nvSpPr>
          <p:cNvPr id="11" name="文本框 10"/>
          <p:cNvSpPr txBox="1"/>
          <p:nvPr/>
        </p:nvSpPr>
        <p:spPr>
          <a:xfrm>
            <a:off x="1481455" y="5319395"/>
            <a:ext cx="7573645" cy="953135"/>
          </a:xfrm>
          <a:prstGeom prst="rect">
            <a:avLst/>
          </a:prstGeom>
          <a:noFill/>
        </p:spPr>
        <p:txBody>
          <a:bodyPr wrap="square" rtlCol="0">
            <a:spAutoFit/>
          </a:bodyPr>
          <a:p>
            <a:pPr algn="ctr"/>
            <a:r>
              <a:rPr lang="zh-CN" altLang="en-US" sz="2800" b="1">
                <a:solidFill>
                  <a:srgbClr val="FF0000"/>
                </a:solidFill>
              </a:rPr>
              <a:t>如果终端所在的位置收到</a:t>
            </a:r>
            <a:r>
              <a:rPr lang="en-US" altLang="zh-CN" sz="2800" b="1">
                <a:solidFill>
                  <a:srgbClr val="FF0000"/>
                </a:solidFill>
              </a:rPr>
              <a:t>4</a:t>
            </a:r>
            <a:r>
              <a:rPr lang="zh-CN" altLang="en-US" sz="2800" b="1">
                <a:solidFill>
                  <a:srgbClr val="FF0000"/>
                </a:solidFill>
              </a:rPr>
              <a:t>个基站信号如图所示，</a:t>
            </a:r>
            <a:endParaRPr lang="zh-CN" altLang="en-US" sz="2800" b="1">
              <a:solidFill>
                <a:srgbClr val="FF0000"/>
              </a:solidFill>
            </a:endParaRPr>
          </a:p>
          <a:p>
            <a:pPr algn="l"/>
            <a:r>
              <a:rPr lang="zh-CN" altLang="en-US" sz="2800" b="1">
                <a:solidFill>
                  <a:srgbClr val="FF0000"/>
                </a:solidFill>
              </a:rPr>
              <a:t>终端最后可能接入的是那个基站的信号？</a:t>
            </a:r>
            <a:endParaRPr lang="zh-CN" altLang="en-US"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6655435" y="651510"/>
            <a:ext cx="2237740" cy="219519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normAutofit lnSpcReduction="10000"/>
          </a:bodyPr>
          <a:p>
            <a:r>
              <a:rPr lang="zh-CN" altLang="en-US"/>
              <a:t>显然最有可能接入的是第一个基站。</a:t>
            </a:r>
            <a:endParaRPr lang="zh-CN" altLang="en-US"/>
          </a:p>
          <a:p>
            <a:r>
              <a:rPr lang="zh-CN" altLang="en-US"/>
              <a:t>基站</a:t>
            </a:r>
            <a:r>
              <a:rPr lang="en-US" altLang="zh-CN"/>
              <a:t>1</a:t>
            </a:r>
            <a:r>
              <a:rPr lang="zh-CN" altLang="en-US"/>
              <a:t>的信号强度最大</a:t>
            </a:r>
            <a:endParaRPr lang="zh-CN" altLang="en-US"/>
          </a:p>
          <a:p>
            <a:endParaRPr lang="zh-CN" altLang="en-US"/>
          </a:p>
          <a:p>
            <a:endParaRPr lang="zh-CN" altLang="en-US"/>
          </a:p>
          <a:p>
            <a:endParaRPr lang="zh-CN" altLang="en-US"/>
          </a:p>
          <a:p>
            <a:endParaRPr lang="zh-CN" altLang="en-US"/>
          </a:p>
          <a:p>
            <a:endParaRPr lang="zh-CN" altLang="en-US"/>
          </a:p>
          <a:p>
            <a:r>
              <a:rPr lang="zh-CN" altLang="en-US"/>
              <a:t>怎么计算信号强度？</a:t>
            </a:r>
            <a:endParaRPr lang="zh-CN" altLang="en-US"/>
          </a:p>
          <a:p>
            <a:r>
              <a:rPr lang="zh-CN" altLang="en-US">
                <a:sym typeface="+mn-ea"/>
              </a:rPr>
              <a:t>与幅度有关</a:t>
            </a:r>
            <a:endParaRPr lang="zh-CN" altLang="en-US"/>
          </a:p>
          <a:p>
            <a:pPr marL="0" indent="0">
              <a:buNone/>
            </a:pPr>
            <a:endParaRPr lang="zh-CN" altLang="en-US"/>
          </a:p>
          <a:p>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7383145" y="1991995"/>
            <a:ext cx="248285" cy="473075"/>
          </a:xfrm>
          <a:prstGeom prst="rect">
            <a:avLst/>
          </a:prstGeom>
        </p:spPr>
      </p:pic>
      <p:pic>
        <p:nvPicPr>
          <p:cNvPr id="6" name="图片 1"/>
          <p:cNvPicPr>
            <a:picLocks noChangeAspect="1"/>
          </p:cNvPicPr>
          <p:nvPr/>
        </p:nvPicPr>
        <p:blipFill>
          <a:blip r:embed="rId3"/>
          <a:srcRect l="13869" t="19114" r="18457" b="17123"/>
          <a:stretch>
            <a:fillRect/>
          </a:stretch>
        </p:blipFill>
        <p:spPr>
          <a:xfrm>
            <a:off x="1634490" y="2540000"/>
            <a:ext cx="4916805" cy="695325"/>
          </a:xfrm>
          <a:prstGeom prst="rect">
            <a:avLst/>
          </a:prstGeom>
        </p:spPr>
      </p:pic>
      <p:pic>
        <p:nvPicPr>
          <p:cNvPr id="4" name="图片 1"/>
          <p:cNvPicPr>
            <a:picLocks noChangeAspect="1"/>
          </p:cNvPicPr>
          <p:nvPr/>
        </p:nvPicPr>
        <p:blipFill>
          <a:blip r:embed="rId3"/>
          <a:srcRect l="13869" t="19114" r="18457" b="17123"/>
          <a:stretch>
            <a:fillRect/>
          </a:stretch>
        </p:blipFill>
        <p:spPr>
          <a:xfrm>
            <a:off x="1634490" y="3345815"/>
            <a:ext cx="4916805" cy="244475"/>
          </a:xfrm>
          <a:prstGeom prst="rect">
            <a:avLst/>
          </a:prstGeom>
        </p:spPr>
      </p:pic>
      <p:pic>
        <p:nvPicPr>
          <p:cNvPr id="8" name="图片 1"/>
          <p:cNvPicPr>
            <a:picLocks noChangeAspect="1"/>
          </p:cNvPicPr>
          <p:nvPr/>
        </p:nvPicPr>
        <p:blipFill>
          <a:blip r:embed="rId3"/>
          <a:srcRect l="13869" t="19114" r="18457" b="17123"/>
          <a:stretch>
            <a:fillRect/>
          </a:stretch>
        </p:blipFill>
        <p:spPr>
          <a:xfrm>
            <a:off x="1634490" y="3900170"/>
            <a:ext cx="4916805" cy="485775"/>
          </a:xfrm>
          <a:prstGeom prst="rect">
            <a:avLst/>
          </a:prstGeom>
        </p:spPr>
      </p:pic>
      <p:pic>
        <p:nvPicPr>
          <p:cNvPr id="9" name="图片 1"/>
          <p:cNvPicPr>
            <a:picLocks noChangeAspect="1"/>
          </p:cNvPicPr>
          <p:nvPr/>
        </p:nvPicPr>
        <p:blipFill>
          <a:blip r:embed="rId3"/>
          <a:srcRect l="13869" t="19114" r="18457" b="17123"/>
          <a:stretch>
            <a:fillRect/>
          </a:stretch>
        </p:blipFill>
        <p:spPr>
          <a:xfrm>
            <a:off x="1634490" y="4755515"/>
            <a:ext cx="4916805" cy="76200"/>
          </a:xfrm>
          <a:prstGeom prst="rect">
            <a:avLst/>
          </a:prstGeom>
        </p:spPr>
      </p:pic>
      <p:sp>
        <p:nvSpPr>
          <p:cNvPr id="10" name="文本框 9"/>
          <p:cNvSpPr txBox="1"/>
          <p:nvPr/>
        </p:nvSpPr>
        <p:spPr>
          <a:xfrm>
            <a:off x="648653" y="2540000"/>
            <a:ext cx="946785" cy="2861310"/>
          </a:xfrm>
          <a:prstGeom prst="rect">
            <a:avLst/>
          </a:prstGeom>
          <a:noFill/>
        </p:spPr>
        <p:txBody>
          <a:bodyPr wrap="none" rtlCol="0">
            <a:spAutoFit/>
          </a:bodyPr>
          <a:p>
            <a:pPr algn="ctr"/>
            <a:r>
              <a:rPr lang="zh-CN" altLang="en-US" sz="2400"/>
              <a:t>基站</a:t>
            </a:r>
            <a:r>
              <a:rPr lang="en-US" altLang="zh-CN" sz="2400"/>
              <a:t>1</a:t>
            </a:r>
            <a:endParaRPr lang="en-US" altLang="zh-CN" sz="2400"/>
          </a:p>
          <a:p>
            <a:pPr algn="ctr"/>
            <a:endParaRPr lang="en-US" altLang="zh-CN" sz="2000"/>
          </a:p>
          <a:p>
            <a:pPr algn="ctr"/>
            <a:r>
              <a:rPr lang="zh-CN" altLang="en-US" sz="2400"/>
              <a:t>基站</a:t>
            </a:r>
            <a:r>
              <a:rPr lang="en-US" altLang="zh-CN" sz="2400"/>
              <a:t>2</a:t>
            </a:r>
            <a:endParaRPr lang="en-US" altLang="zh-CN" sz="2400"/>
          </a:p>
          <a:p>
            <a:pPr algn="ctr"/>
            <a:endParaRPr lang="en-US" altLang="zh-CN" sz="2000"/>
          </a:p>
          <a:p>
            <a:pPr algn="ctr"/>
            <a:r>
              <a:rPr lang="zh-CN" altLang="en-US" sz="2400"/>
              <a:t>基站</a:t>
            </a:r>
            <a:r>
              <a:rPr lang="en-US" altLang="zh-CN" sz="2400"/>
              <a:t>3</a:t>
            </a:r>
            <a:endParaRPr lang="en-US" altLang="zh-CN" sz="2400"/>
          </a:p>
          <a:p>
            <a:pPr algn="ctr"/>
            <a:endParaRPr lang="en-US" altLang="zh-CN" sz="2000"/>
          </a:p>
          <a:p>
            <a:pPr algn="ctr"/>
            <a:r>
              <a:rPr lang="zh-CN" altLang="en-US" sz="2400"/>
              <a:t>基站</a:t>
            </a:r>
            <a:r>
              <a:rPr lang="en-US" altLang="zh-CN" sz="2400"/>
              <a:t>4</a:t>
            </a:r>
            <a:endParaRPr lang="en-US" altLang="zh-CN" sz="2400"/>
          </a:p>
          <a:p>
            <a:pPr algn="ctr"/>
            <a:r>
              <a:rPr lang="en-US" altLang="zh-CN" sz="2400"/>
              <a:t>……</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6655435" y="651510"/>
            <a:ext cx="2237740" cy="219519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normAutofit lnSpcReduction="10000"/>
          </a:bodyPr>
          <a:p>
            <a:r>
              <a:rPr lang="zh-CN" altLang="en-US"/>
              <a:t>信号强度计算实例</a:t>
            </a:r>
            <a:endParaRPr lang="zh-CN" altLang="en-US"/>
          </a:p>
          <a:p>
            <a:endParaRPr lang="zh-CN" altLang="en-US"/>
          </a:p>
          <a:p>
            <a:endParaRPr lang="zh-CN" altLang="en-US"/>
          </a:p>
          <a:p>
            <a:r>
              <a:rPr lang="zh-CN" altLang="en-US"/>
              <a:t>序号为</a:t>
            </a:r>
            <a:r>
              <a:rPr lang="en-US" altLang="zh-CN"/>
              <a:t>n</a:t>
            </a:r>
            <a:r>
              <a:rPr lang="zh-CN" altLang="en-US"/>
              <a:t>的点，</a:t>
            </a:r>
            <a:r>
              <a:rPr lang="en-US" altLang="zh-CN"/>
              <a:t>a[n]+b[n]i,</a:t>
            </a:r>
            <a:r>
              <a:rPr lang="zh-CN" altLang="en-US"/>
              <a:t>其信号强度：</a:t>
            </a:r>
            <a:endParaRPr lang="zh-CN" altLang="en-US"/>
          </a:p>
          <a:p>
            <a:endParaRPr lang="zh-CN" altLang="en-US"/>
          </a:p>
          <a:p>
            <a:endParaRPr lang="zh-CN" altLang="en-US"/>
          </a:p>
          <a:p>
            <a:r>
              <a:rPr lang="zh-CN" altLang="en-US"/>
              <a:t>信号强度（</a:t>
            </a:r>
            <a:r>
              <a:rPr lang="en-US" altLang="zh-CN"/>
              <a:t>N</a:t>
            </a:r>
            <a:r>
              <a:rPr lang="zh-CN" altLang="en-US"/>
              <a:t>为序列个数）：</a:t>
            </a:r>
            <a:endParaRPr lang="zh-CN" altLang="en-US"/>
          </a:p>
          <a:p>
            <a:endParaRPr lang="zh-CN" altLang="en-US"/>
          </a:p>
          <a:p>
            <a:pPr marL="0" indent="0">
              <a:buNone/>
            </a:pPr>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7383145" y="1991995"/>
            <a:ext cx="248285" cy="473075"/>
          </a:xfrm>
          <a:prstGeom prst="rect">
            <a:avLst/>
          </a:prstGeom>
        </p:spPr>
      </p:pic>
      <p:pic>
        <p:nvPicPr>
          <p:cNvPr id="6" name="图片 1"/>
          <p:cNvPicPr>
            <a:picLocks noChangeAspect="1"/>
          </p:cNvPicPr>
          <p:nvPr/>
        </p:nvPicPr>
        <p:blipFill>
          <a:blip r:embed="rId3"/>
          <a:srcRect l="13869" t="19114" r="18457" b="17123"/>
          <a:stretch>
            <a:fillRect/>
          </a:stretch>
        </p:blipFill>
        <p:spPr>
          <a:xfrm>
            <a:off x="1546225" y="2066925"/>
            <a:ext cx="4916805" cy="695325"/>
          </a:xfrm>
          <a:prstGeom prst="rect">
            <a:avLst/>
          </a:prstGeom>
        </p:spPr>
      </p:pic>
      <p:sp>
        <p:nvSpPr>
          <p:cNvPr id="10" name="文本框 9"/>
          <p:cNvSpPr txBox="1"/>
          <p:nvPr/>
        </p:nvSpPr>
        <p:spPr>
          <a:xfrm>
            <a:off x="560388" y="2066925"/>
            <a:ext cx="946785" cy="460375"/>
          </a:xfrm>
          <a:prstGeom prst="rect">
            <a:avLst/>
          </a:prstGeom>
          <a:noFill/>
        </p:spPr>
        <p:txBody>
          <a:bodyPr wrap="none" rtlCol="0">
            <a:spAutoFit/>
          </a:bodyPr>
          <a:p>
            <a:pPr algn="ctr"/>
            <a:r>
              <a:rPr lang="zh-CN" altLang="en-US" sz="2400"/>
              <a:t>基站</a:t>
            </a:r>
            <a:r>
              <a:rPr lang="en-US" altLang="zh-CN" sz="2400"/>
              <a:t>1</a:t>
            </a:r>
            <a:endParaRPr lang="en-US" altLang="zh-CN" sz="2400"/>
          </a:p>
        </p:txBody>
      </p:sp>
      <p:graphicFrame>
        <p:nvGraphicFramePr>
          <p:cNvPr id="11" name="对象 10">
            <a:hlinkClick r:id="" action="ppaction://ole?verb="/>
          </p:cNvPr>
          <p:cNvGraphicFramePr>
            <a:graphicFrameLocks noChangeAspect="1"/>
          </p:cNvGraphicFramePr>
          <p:nvPr/>
        </p:nvGraphicFramePr>
        <p:xfrm>
          <a:off x="3263265" y="3655695"/>
          <a:ext cx="2617470" cy="660400"/>
        </p:xfrm>
        <a:graphic>
          <a:graphicData uri="http://schemas.openxmlformats.org/presentationml/2006/ole">
            <mc:AlternateContent xmlns:mc="http://schemas.openxmlformats.org/markup-compatibility/2006">
              <mc:Choice xmlns:v="urn:schemas-microsoft-com:vml" Requires="v">
                <p:oleObj spid="_x0000_s1025" name="" r:id="rId4" imgW="1409700" imgH="355600" progId="Equation.KSEE3">
                  <p:embed/>
                </p:oleObj>
              </mc:Choice>
              <mc:Fallback>
                <p:oleObj name="" r:id="rId4" imgW="1409700" imgH="355600" progId="Equation.KSEE3">
                  <p:embed/>
                  <p:pic>
                    <p:nvPicPr>
                      <p:cNvPr id="0" name="图片 1024"/>
                      <p:cNvPicPr/>
                      <p:nvPr/>
                    </p:nvPicPr>
                    <p:blipFill>
                      <a:blip r:embed="rId5"/>
                      <a:stretch>
                        <a:fillRect/>
                      </a:stretch>
                    </p:blipFill>
                    <p:spPr>
                      <a:xfrm>
                        <a:off x="3263265" y="3655695"/>
                        <a:ext cx="2617470" cy="6604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2535873" y="5426393"/>
          <a:ext cx="3419475" cy="802005"/>
        </p:xfrm>
        <a:graphic>
          <a:graphicData uri="http://schemas.openxmlformats.org/presentationml/2006/ole">
            <mc:AlternateContent xmlns:mc="http://schemas.openxmlformats.org/markup-compatibility/2006">
              <mc:Choice xmlns:v="urn:schemas-microsoft-com:vml" Requires="v">
                <p:oleObj spid="_x0000_s4" name="" r:id="rId6" imgW="1841500" imgH="431800" progId="Equation.KSEE3">
                  <p:embed/>
                </p:oleObj>
              </mc:Choice>
              <mc:Fallback>
                <p:oleObj name="" r:id="rId6" imgW="1841500" imgH="431800" progId="Equation.KSEE3">
                  <p:embed/>
                  <p:pic>
                    <p:nvPicPr>
                      <p:cNvPr id="0" name="图片 1024"/>
                      <p:cNvPicPr/>
                      <p:nvPr/>
                    </p:nvPicPr>
                    <p:blipFill>
                      <a:blip r:embed="rId7"/>
                      <a:stretch>
                        <a:fillRect/>
                      </a:stretch>
                    </p:blipFill>
                    <p:spPr>
                      <a:xfrm>
                        <a:off x="2535873" y="5426393"/>
                        <a:ext cx="3419475" cy="80200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6655435" y="651510"/>
            <a:ext cx="2237740" cy="219519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normAutofit lnSpcReduction="10000"/>
          </a:bodyPr>
          <a:p>
            <a:r>
              <a:rPr lang="zh-CN" altLang="en-US"/>
              <a:t>正常通信中，不可能把所有</a:t>
            </a:r>
            <a:endParaRPr lang="zh-CN" altLang="en-US"/>
          </a:p>
          <a:p>
            <a:pPr marL="0" indent="0">
              <a:buNone/>
            </a:pPr>
            <a:r>
              <a:rPr lang="zh-CN" altLang="en-US"/>
              <a:t>信号接收完成之后再计算信号强度，</a:t>
            </a:r>
            <a:endParaRPr lang="zh-CN" altLang="en-US"/>
          </a:p>
          <a:p>
            <a:r>
              <a:rPr lang="zh-CN" altLang="en-US"/>
              <a:t>也不可能随便取一段数据计算</a:t>
            </a:r>
            <a:endParaRPr lang="zh-CN" altLang="en-US"/>
          </a:p>
          <a:p>
            <a:r>
              <a:rPr lang="zh-CN" altLang="en-US"/>
              <a:t>而是在一定时间范围内的平均强度。</a:t>
            </a:r>
            <a:endParaRPr lang="zh-CN" altLang="en-US"/>
          </a:p>
          <a:p>
            <a:pPr marL="0" indent="0">
              <a:buNone/>
            </a:pPr>
            <a:endParaRPr lang="zh-CN" altLang="en-US"/>
          </a:p>
          <a:p>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7383145" y="1991995"/>
            <a:ext cx="248285" cy="473075"/>
          </a:xfrm>
          <a:prstGeom prst="rect">
            <a:avLst/>
          </a:prstGeom>
        </p:spPr>
      </p:pic>
      <p:pic>
        <p:nvPicPr>
          <p:cNvPr id="11" name="图片 1"/>
          <p:cNvPicPr>
            <a:picLocks noChangeAspect="1"/>
          </p:cNvPicPr>
          <p:nvPr/>
        </p:nvPicPr>
        <p:blipFill>
          <a:blip r:embed="rId3"/>
          <a:srcRect l="13869" t="19114" r="18457" b="17123"/>
          <a:stretch>
            <a:fillRect/>
          </a:stretch>
        </p:blipFill>
        <p:spPr>
          <a:xfrm>
            <a:off x="1634490" y="3578225"/>
            <a:ext cx="4916805" cy="695325"/>
          </a:xfrm>
          <a:prstGeom prst="rect">
            <a:avLst/>
          </a:prstGeom>
        </p:spPr>
      </p:pic>
      <p:pic>
        <p:nvPicPr>
          <p:cNvPr id="12" name="图片 1"/>
          <p:cNvPicPr>
            <a:picLocks noChangeAspect="1"/>
          </p:cNvPicPr>
          <p:nvPr/>
        </p:nvPicPr>
        <p:blipFill>
          <a:blip r:embed="rId3"/>
          <a:srcRect l="13869" t="19114" r="18457" b="17123"/>
          <a:stretch>
            <a:fillRect/>
          </a:stretch>
        </p:blipFill>
        <p:spPr>
          <a:xfrm>
            <a:off x="1634490" y="4384040"/>
            <a:ext cx="4916805" cy="244475"/>
          </a:xfrm>
          <a:prstGeom prst="rect">
            <a:avLst/>
          </a:prstGeom>
        </p:spPr>
      </p:pic>
      <p:pic>
        <p:nvPicPr>
          <p:cNvPr id="13" name="图片 1"/>
          <p:cNvPicPr>
            <a:picLocks noChangeAspect="1"/>
          </p:cNvPicPr>
          <p:nvPr/>
        </p:nvPicPr>
        <p:blipFill>
          <a:blip r:embed="rId3"/>
          <a:srcRect l="13869" t="19114" r="18457" b="17123"/>
          <a:stretch>
            <a:fillRect/>
          </a:stretch>
        </p:blipFill>
        <p:spPr>
          <a:xfrm>
            <a:off x="1634490" y="4938395"/>
            <a:ext cx="4916805" cy="485775"/>
          </a:xfrm>
          <a:prstGeom prst="rect">
            <a:avLst/>
          </a:prstGeom>
        </p:spPr>
      </p:pic>
      <p:pic>
        <p:nvPicPr>
          <p:cNvPr id="14" name="图片 1"/>
          <p:cNvPicPr>
            <a:picLocks noChangeAspect="1"/>
          </p:cNvPicPr>
          <p:nvPr/>
        </p:nvPicPr>
        <p:blipFill>
          <a:blip r:embed="rId3"/>
          <a:srcRect l="13869" t="19114" r="18457" b="17123"/>
          <a:stretch>
            <a:fillRect/>
          </a:stretch>
        </p:blipFill>
        <p:spPr>
          <a:xfrm>
            <a:off x="1634490" y="5793740"/>
            <a:ext cx="4916805" cy="76200"/>
          </a:xfrm>
          <a:prstGeom prst="rect">
            <a:avLst/>
          </a:prstGeom>
        </p:spPr>
      </p:pic>
      <p:sp>
        <p:nvSpPr>
          <p:cNvPr id="15" name="文本框 14"/>
          <p:cNvSpPr txBox="1"/>
          <p:nvPr/>
        </p:nvSpPr>
        <p:spPr>
          <a:xfrm>
            <a:off x="648653" y="3578225"/>
            <a:ext cx="946785" cy="2861310"/>
          </a:xfrm>
          <a:prstGeom prst="rect">
            <a:avLst/>
          </a:prstGeom>
          <a:noFill/>
        </p:spPr>
        <p:txBody>
          <a:bodyPr wrap="none" rtlCol="0">
            <a:spAutoFit/>
          </a:bodyPr>
          <a:p>
            <a:pPr algn="ctr"/>
            <a:r>
              <a:rPr lang="zh-CN" altLang="en-US" sz="2400"/>
              <a:t>基站</a:t>
            </a:r>
            <a:r>
              <a:rPr lang="en-US" altLang="zh-CN" sz="2400"/>
              <a:t>1</a:t>
            </a:r>
            <a:endParaRPr lang="en-US" altLang="zh-CN" sz="2400"/>
          </a:p>
          <a:p>
            <a:pPr algn="ctr"/>
            <a:endParaRPr lang="en-US" altLang="zh-CN" sz="2000"/>
          </a:p>
          <a:p>
            <a:pPr algn="ctr"/>
            <a:r>
              <a:rPr lang="zh-CN" altLang="en-US" sz="2400"/>
              <a:t>基站</a:t>
            </a:r>
            <a:r>
              <a:rPr lang="en-US" altLang="zh-CN" sz="2400"/>
              <a:t>2</a:t>
            </a:r>
            <a:endParaRPr lang="en-US" altLang="zh-CN" sz="2400"/>
          </a:p>
          <a:p>
            <a:pPr algn="ctr"/>
            <a:endParaRPr lang="en-US" altLang="zh-CN" sz="2000"/>
          </a:p>
          <a:p>
            <a:pPr algn="ctr"/>
            <a:r>
              <a:rPr lang="zh-CN" altLang="en-US" sz="2400"/>
              <a:t>基站</a:t>
            </a:r>
            <a:r>
              <a:rPr lang="en-US" altLang="zh-CN" sz="2400"/>
              <a:t>3</a:t>
            </a:r>
            <a:endParaRPr lang="en-US" altLang="zh-CN" sz="2400"/>
          </a:p>
          <a:p>
            <a:pPr algn="ctr"/>
            <a:endParaRPr lang="en-US" altLang="zh-CN" sz="2000"/>
          </a:p>
          <a:p>
            <a:pPr algn="ctr"/>
            <a:r>
              <a:rPr lang="zh-CN" altLang="en-US" sz="2400"/>
              <a:t>基站</a:t>
            </a:r>
            <a:r>
              <a:rPr lang="en-US" altLang="zh-CN" sz="2400"/>
              <a:t>4</a:t>
            </a:r>
            <a:endParaRPr lang="en-US" altLang="zh-CN" sz="2400"/>
          </a:p>
          <a:p>
            <a:pPr algn="ctr"/>
            <a:r>
              <a:rPr lang="en-US" altLang="zh-CN" sz="2400"/>
              <a:t>……</a:t>
            </a:r>
            <a:endParaRPr lang="en-US" altLang="zh-CN" sz="2400"/>
          </a:p>
        </p:txBody>
      </p:sp>
      <p:sp>
        <p:nvSpPr>
          <p:cNvPr id="16" name="文本框 15"/>
          <p:cNvSpPr txBox="1"/>
          <p:nvPr/>
        </p:nvSpPr>
        <p:spPr>
          <a:xfrm>
            <a:off x="6747510" y="3855720"/>
            <a:ext cx="2053590" cy="1938020"/>
          </a:xfrm>
          <a:prstGeom prst="rect">
            <a:avLst/>
          </a:prstGeom>
          <a:noFill/>
        </p:spPr>
        <p:txBody>
          <a:bodyPr wrap="square" rtlCol="0">
            <a:spAutoFit/>
          </a:bodyPr>
          <a:p>
            <a:r>
              <a:rPr lang="zh-CN" altLang="en-US" sz="2400"/>
              <a:t>基站</a:t>
            </a:r>
            <a:r>
              <a:rPr lang="en-US" altLang="zh-CN" sz="2400"/>
              <a:t>3</a:t>
            </a:r>
            <a:r>
              <a:rPr lang="zh-CN" altLang="en-US" sz="2400"/>
              <a:t>的信号并不是比基站</a:t>
            </a:r>
            <a:r>
              <a:rPr lang="en-US" altLang="zh-CN" sz="2400"/>
              <a:t>1</a:t>
            </a:r>
            <a:r>
              <a:rPr lang="zh-CN" altLang="en-US" sz="2400"/>
              <a:t>所有的数据点都小，而是从总体是小</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3374390" y="956945"/>
            <a:ext cx="5745480" cy="563562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终端在每个地点收到</a:t>
            </a:r>
            <a:endParaRPr lang="zh-CN" altLang="en-US"/>
          </a:p>
          <a:p>
            <a:pPr marL="0" indent="0">
              <a:buNone/>
            </a:pPr>
            <a:r>
              <a:rPr lang="zh-CN" altLang="en-US"/>
              <a:t>的是多个基站信号的</a:t>
            </a:r>
            <a:endParaRPr lang="zh-CN" altLang="en-US"/>
          </a:p>
          <a:p>
            <a:pPr marL="0" indent="0">
              <a:buNone/>
            </a:pPr>
            <a:r>
              <a:rPr lang="zh-CN" altLang="en-US"/>
              <a:t>叠加，需要依据</a:t>
            </a:r>
            <a:endParaRPr lang="zh-CN" altLang="en-US"/>
          </a:p>
          <a:p>
            <a:pPr marL="0" indent="0">
              <a:buNone/>
            </a:pPr>
            <a:r>
              <a:rPr lang="zh-CN" altLang="en-US"/>
              <a:t>强度，判断选择</a:t>
            </a:r>
            <a:endParaRPr lang="zh-CN" altLang="en-US"/>
          </a:p>
          <a:p>
            <a:pPr marL="0" indent="0">
              <a:buNone/>
            </a:pPr>
            <a:r>
              <a:rPr lang="zh-CN" altLang="en-US"/>
              <a:t>接入那个基站；</a:t>
            </a:r>
            <a:endParaRPr lang="zh-CN" altLang="en-US"/>
          </a:p>
          <a:p>
            <a:r>
              <a:rPr lang="zh-CN" altLang="en-US"/>
              <a:t>这种判断随着终端</a:t>
            </a:r>
            <a:endParaRPr lang="zh-CN" altLang="en-US"/>
          </a:p>
          <a:p>
            <a:pPr marL="0" indent="0">
              <a:buNone/>
            </a:pPr>
            <a:r>
              <a:rPr lang="zh-CN" altLang="en-US"/>
              <a:t>位置的改变需要</a:t>
            </a:r>
            <a:endParaRPr lang="zh-CN" altLang="en-US"/>
          </a:p>
          <a:p>
            <a:pPr marL="0" indent="0">
              <a:buNone/>
            </a:pPr>
            <a:r>
              <a:rPr lang="zh-CN" altLang="en-US"/>
              <a:t>不断进行。</a:t>
            </a:r>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5245100" y="3934460"/>
            <a:ext cx="376555" cy="717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《通信软件基础</a:t>
            </a:r>
            <a:r>
              <a:rPr lang="en-US" altLang="zh-CN">
                <a:sym typeface="+mn-ea"/>
              </a:rPr>
              <a:t>B</a:t>
            </a:r>
            <a:r>
              <a:rPr lang="zh-CN" altLang="en-US">
                <a:sym typeface="+mn-ea"/>
              </a:rPr>
              <a:t>》教学内容</a:t>
            </a:r>
            <a:endParaRPr lang="zh-CN" altLang="en-US">
              <a:sym typeface="+mn-ea"/>
            </a:endParaRPr>
          </a:p>
        </p:txBody>
      </p:sp>
      <p:sp>
        <p:nvSpPr>
          <p:cNvPr id="3" name="Content Placeholder 2"/>
          <p:cNvSpPr>
            <a:spLocks noGrp="1"/>
          </p:cNvSpPr>
          <p:nvPr>
            <p:ph idx="1"/>
          </p:nvPr>
        </p:nvSpPr>
        <p:spPr>
          <a:xfrm>
            <a:off x="233045" y="1388110"/>
            <a:ext cx="8865870" cy="5195570"/>
          </a:xfrm>
        </p:spPr>
        <p:txBody>
          <a:bodyPr>
            <a:normAutofit/>
          </a:bodyPr>
          <a:lstStyle/>
          <a:p>
            <a:r>
              <a:rPr lang="zh-CN" altLang="en-US"/>
              <a:t>第一部分：通信中的算法问题</a:t>
            </a:r>
            <a:endParaRPr lang="zh-CN" altLang="en-US"/>
          </a:p>
          <a:p>
            <a:pPr lvl="1"/>
            <a:endParaRPr lang="zh-CN" altLang="en-US"/>
          </a:p>
          <a:p>
            <a:pPr lvl="1"/>
            <a:r>
              <a:rPr lang="zh-CN" altLang="en-US"/>
              <a:t>移动通信中的算法问题</a:t>
            </a:r>
            <a:endParaRPr lang="zh-CN" altLang="en-US"/>
          </a:p>
          <a:p>
            <a:pPr lvl="1"/>
            <a:r>
              <a:rPr lang="zh-CN" altLang="en-US"/>
              <a:t>通信网络中的算法</a:t>
            </a:r>
            <a:r>
              <a:rPr lang="zh-CN" altLang="en-US">
                <a:sym typeface="+mn-ea"/>
              </a:rPr>
              <a:t>问题</a:t>
            </a:r>
            <a:endParaRPr lang="zh-CN" altLang="en-US"/>
          </a:p>
          <a:p>
            <a:pPr lvl="1"/>
            <a:r>
              <a:rPr lang="zh-CN" altLang="en-US"/>
              <a:t>大数据中的算法</a:t>
            </a:r>
            <a:r>
              <a:rPr lang="zh-CN" altLang="en-US">
                <a:sym typeface="+mn-ea"/>
              </a:rPr>
              <a:t>问题</a:t>
            </a:r>
            <a:endParaRPr lang="zh-CN" altLang="en-US">
              <a:sym typeface="+mn-ea"/>
            </a:endParaRPr>
          </a:p>
          <a:p>
            <a:pPr lvl="1"/>
            <a:r>
              <a:rPr lang="zh-CN" altLang="en-US"/>
              <a:t>图像处理中的算法</a:t>
            </a:r>
            <a:r>
              <a:rPr lang="zh-CN" altLang="en-US">
                <a:sym typeface="+mn-ea"/>
              </a:rPr>
              <a:t>问题</a:t>
            </a:r>
            <a:endParaRPr lang="zh-CN" alt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4(22)"/>
          <p:cNvPicPr>
            <a:picLocks noChangeAspect="1"/>
          </p:cNvPicPr>
          <p:nvPr/>
        </p:nvPicPr>
        <p:blipFill>
          <a:blip r:embed="rId1"/>
          <a:stretch>
            <a:fillRect/>
          </a:stretch>
        </p:blipFill>
        <p:spPr>
          <a:xfrm>
            <a:off x="3374390" y="956945"/>
            <a:ext cx="5745480" cy="563562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这需要对各个信号</a:t>
            </a:r>
            <a:endParaRPr lang="zh-CN" altLang="en-US"/>
          </a:p>
          <a:p>
            <a:pPr marL="0" indent="0">
              <a:buNone/>
            </a:pPr>
            <a:r>
              <a:rPr lang="zh-CN" altLang="en-US"/>
              <a:t>计算信号强度，并</a:t>
            </a:r>
            <a:endParaRPr lang="zh-CN" altLang="en-US"/>
          </a:p>
          <a:p>
            <a:pPr marL="0" indent="0">
              <a:buNone/>
            </a:pPr>
            <a:r>
              <a:rPr lang="zh-CN" altLang="en-US"/>
              <a:t>按照强度排序？</a:t>
            </a:r>
            <a:endParaRPr lang="zh-CN" altLang="en-US"/>
          </a:p>
          <a:p>
            <a:pPr marL="0" indent="0">
              <a:buNone/>
            </a:pPr>
            <a:endParaRPr lang="zh-CN" altLang="en-US"/>
          </a:p>
          <a:p>
            <a:pPr marL="0" indent="0">
              <a:buNone/>
            </a:pPr>
            <a:r>
              <a:rPr lang="zh-CN" altLang="en-US"/>
              <a:t>学习了哪些排序</a:t>
            </a:r>
            <a:endParaRPr lang="zh-CN" altLang="en-US"/>
          </a:p>
          <a:p>
            <a:pPr marL="0" indent="0">
              <a:buNone/>
            </a:pPr>
            <a:r>
              <a:rPr lang="zh-CN" altLang="en-US"/>
              <a:t>方法？</a:t>
            </a:r>
            <a:endParaRPr lang="zh-CN" altLang="en-US"/>
          </a:p>
        </p:txBody>
      </p:sp>
      <p:pic>
        <p:nvPicPr>
          <p:cNvPr id="5" name="图片 4" descr="21345280_113031885000_2"/>
          <p:cNvPicPr>
            <a:picLocks noChangeAspect="1"/>
          </p:cNvPicPr>
          <p:nvPr/>
        </p:nvPicPr>
        <p:blipFill>
          <a:blip r:embed="rId2"/>
          <a:srcRect l="31181" t="14643" r="39987" b="9057"/>
          <a:stretch>
            <a:fillRect/>
          </a:stretch>
        </p:blipFill>
        <p:spPr>
          <a:xfrm>
            <a:off x="5245100" y="3934460"/>
            <a:ext cx="376555" cy="717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排序方法回顾</a:t>
            </a:r>
            <a:endParaRPr lang="zh-CN" altLang="en-US"/>
          </a:p>
        </p:txBody>
      </p:sp>
      <p:graphicFrame>
        <p:nvGraphicFramePr>
          <p:cNvPr id="4" name="对象 3">
            <a:hlinkClick r:id="" action="ppaction://ole?verb="/>
          </p:cNvPr>
          <p:cNvGraphicFramePr>
            <a:graphicFrameLocks noChangeAspect="1"/>
          </p:cNvGraphicFramePr>
          <p:nvPr/>
        </p:nvGraphicFramePr>
        <p:xfrm>
          <a:off x="1520825" y="1714500"/>
          <a:ext cx="6102350" cy="3429000"/>
        </p:xfrm>
        <a:graphic>
          <a:graphicData uri="http://schemas.openxmlformats.org/presentationml/2006/ole">
            <mc:AlternateContent xmlns:mc="http://schemas.openxmlformats.org/markup-compatibility/2006">
              <mc:Choice xmlns:v="urn:schemas-microsoft-com:vml" Requires="v">
                <p:oleObj spid="_x0000_s1025" name="" r:id="rId1" imgW="6102350" imgH="3429000" progId="PowerPoint.Show.12">
                  <p:embed/>
                </p:oleObj>
              </mc:Choice>
              <mc:Fallback>
                <p:oleObj name="" r:id="rId1" imgW="6102350" imgH="3429000" progId="PowerPoint.Show.12">
                  <p:embed/>
                  <p:pic>
                    <p:nvPicPr>
                      <p:cNvPr id="0" name="图片 1024"/>
                      <p:cNvPicPr/>
                      <p:nvPr/>
                    </p:nvPicPr>
                    <p:blipFill>
                      <a:blip r:embed="rId2"/>
                      <a:stretch>
                        <a:fillRect/>
                      </a:stretch>
                    </p:blipFill>
                    <p:spPr>
                      <a:xfrm>
                        <a:off x="1520825" y="1714500"/>
                        <a:ext cx="6102350" cy="3429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330960" y="2032635"/>
          <a:ext cx="5507990" cy="4131310"/>
        </p:xfrm>
        <a:graphic>
          <a:graphicData uri="http://schemas.openxmlformats.org/presentationml/2006/ole">
            <mc:AlternateContent xmlns:mc="http://schemas.openxmlformats.org/markup-compatibility/2006">
              <mc:Choice xmlns:v="urn:schemas-microsoft-com:vml" Requires="v">
                <p:oleObj spid="_x0000_s1027" name="" r:id="rId3" imgW="4572000" imgH="3429000" progId="PowerPoint.Show.12">
                  <p:embed/>
                </p:oleObj>
              </mc:Choice>
              <mc:Fallback>
                <p:oleObj name="" r:id="rId3" imgW="4572000" imgH="3429000" progId="PowerPoint.Show.12">
                  <p:embed/>
                  <p:pic>
                    <p:nvPicPr>
                      <p:cNvPr id="0" name="图片 1026"/>
                      <p:cNvPicPr/>
                      <p:nvPr/>
                    </p:nvPicPr>
                    <p:blipFill>
                      <a:blip r:embed="rId4"/>
                      <a:stretch>
                        <a:fillRect/>
                      </a:stretch>
                    </p:blipFill>
                    <p:spPr>
                      <a:xfrm>
                        <a:off x="1330960" y="2032635"/>
                        <a:ext cx="5507990" cy="413131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计算出了信号强度，并且选出了信号强度最大的信号，是否可以接入了呢？</a:t>
            </a:r>
            <a:endParaRPr lang="zh-CN" altLang="en-US"/>
          </a:p>
          <a:p>
            <a:endParaRPr lang="zh-CN" altLang="en-US"/>
          </a:p>
          <a:p>
            <a:r>
              <a:rPr lang="zh-CN" altLang="en-US"/>
              <a:t>还需要判别，这里介绍在信号处理中经常用到的信号相关检测方法，但与实际系统由很大差别。</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相关检测方法</a:t>
            </a:r>
            <a:endParaRPr lang="zh-CN" altLang="en-US"/>
          </a:p>
          <a:p>
            <a:r>
              <a:rPr lang="zh-CN" altLang="en-US">
                <a:sym typeface="+mn-ea"/>
              </a:rPr>
              <a:t>相关检测技术是信号检测领域里一种重要工具，常用于从噪声背景中检测出有用的确定性信号。它利用确定性信号在不同时刻的取值一般都具有较强相关性，而干扰噪声因为随机性较强，不同时刻取值相关性较差的特性，把确定性信号和干扰噪声区分开来。</a:t>
            </a:r>
            <a:endParaRPr lang="zh-CN" altLang="en-US"/>
          </a:p>
          <a:p>
            <a:endParaRPr lang="zh-CN" altLang="en-US"/>
          </a:p>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相关检测方法</a:t>
            </a:r>
            <a:endParaRPr lang="zh-CN" altLang="en-US"/>
          </a:p>
          <a:p>
            <a:r>
              <a:rPr lang="zh-CN" altLang="en-US">
                <a:sym typeface="+mn-ea"/>
              </a:rPr>
              <a:t>假设确定信号序列为x[m],具有噪声背景的实际信号序列为y[n],m&lt;n，通过滑动相关计算，找出滑动相关计算序列z[k]的最大的值，则可以求出具有噪声背景的实际信号序列y中所包含的确定信号序列x的位置。</a:t>
            </a:r>
            <a:endParaRPr lang="zh-CN" altLang="en-US"/>
          </a:p>
          <a:p>
            <a:r>
              <a:rPr lang="zh-CN" altLang="en-US">
                <a:sym typeface="+mn-ea"/>
              </a:rPr>
              <a:t>    滑动相关计算公式为：</a:t>
            </a:r>
            <a:endParaRPr lang="zh-CN" altLang="en-US"/>
          </a:p>
        </p:txBody>
      </p:sp>
      <p:graphicFrame>
        <p:nvGraphicFramePr>
          <p:cNvPr id="4" name="对象 -2147482624"/>
          <p:cNvGraphicFramePr>
            <a:graphicFrameLocks noChangeAspect="1"/>
          </p:cNvGraphicFramePr>
          <p:nvPr/>
        </p:nvGraphicFramePr>
        <p:xfrm>
          <a:off x="1991995" y="5568315"/>
          <a:ext cx="5382895" cy="1034415"/>
        </p:xfrm>
        <a:graphic>
          <a:graphicData uri="http://schemas.openxmlformats.org/presentationml/2006/ole">
            <mc:AlternateContent xmlns:mc="http://schemas.openxmlformats.org/markup-compatibility/2006">
              <mc:Choice xmlns:v="urn:schemas-microsoft-com:vml" Requires="v">
                <p:oleObj spid="_x0000_s3076" name="" r:id="rId1" imgW="1713865" imgH="330200" progId="Equation.DSMT4">
                  <p:embed/>
                </p:oleObj>
              </mc:Choice>
              <mc:Fallback>
                <p:oleObj name="" r:id="rId1" imgW="1713865" imgH="330200" progId="Equation.DSMT4">
                  <p:embed/>
                  <p:pic>
                    <p:nvPicPr>
                      <p:cNvPr id="0" name="图片 3075"/>
                      <p:cNvPicPr/>
                      <p:nvPr/>
                    </p:nvPicPr>
                    <p:blipFill>
                      <a:blip r:embed="rId2"/>
                      <a:stretch>
                        <a:fillRect/>
                      </a:stretch>
                    </p:blipFill>
                    <p:spPr>
                      <a:xfrm>
                        <a:off x="1991995" y="5568315"/>
                        <a:ext cx="5382895" cy="1034415"/>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3"/>
          <p:cNvPicPr>
            <a:picLocks noChangeAspect="1"/>
          </p:cNvPicPr>
          <p:nvPr/>
        </p:nvPicPr>
        <p:blipFill>
          <a:blip r:embed="rId1"/>
          <a:srcRect l="10282" t="12949" r="7657" b="10959"/>
          <a:stretch>
            <a:fillRect/>
          </a:stretch>
        </p:blipFill>
        <p:spPr>
          <a:xfrm>
            <a:off x="4595495" y="1225550"/>
            <a:ext cx="4328160" cy="2257425"/>
          </a:xfrm>
          <a:prstGeom prst="rect">
            <a:avLst/>
          </a:prstGeom>
        </p:spPr>
      </p:pic>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信号相关性案例：</a:t>
            </a:r>
            <a:endParaRPr lang="zh-CN" altLang="en-US"/>
          </a:p>
          <a:p>
            <a:r>
              <a:rPr lang="zh-CN" altLang="en-US"/>
              <a:t>不是所有信号都有</a:t>
            </a:r>
            <a:endParaRPr lang="zh-CN" altLang="en-US"/>
          </a:p>
          <a:p>
            <a:pPr marL="0" indent="0">
              <a:buNone/>
            </a:pPr>
            <a:r>
              <a:rPr lang="zh-CN" altLang="en-US"/>
              <a:t>号的相关性！！！</a:t>
            </a:r>
            <a:endParaRPr lang="zh-CN" altLang="en-US"/>
          </a:p>
          <a:p>
            <a:pPr marL="0" indent="0">
              <a:buNone/>
            </a:pPr>
            <a:r>
              <a:rPr lang="zh-CN" altLang="en-US"/>
              <a:t>三组自相关性很好的信号</a:t>
            </a:r>
            <a:endParaRPr lang="zh-CN" altLang="en-US"/>
          </a:p>
          <a:p>
            <a:endParaRPr lang="zh-CN" altLang="en-US"/>
          </a:p>
          <a:p>
            <a:endParaRPr lang="zh-CN" altLang="en-US"/>
          </a:p>
        </p:txBody>
      </p:sp>
      <p:pic>
        <p:nvPicPr>
          <p:cNvPr id="12" name="图片 12"/>
          <p:cNvPicPr>
            <a:picLocks noChangeAspect="1"/>
          </p:cNvPicPr>
          <p:nvPr/>
        </p:nvPicPr>
        <p:blipFill>
          <a:blip r:embed="rId2"/>
          <a:srcRect l="9896" t="11943" r="6549" b="10959"/>
          <a:stretch>
            <a:fillRect/>
          </a:stretch>
        </p:blipFill>
        <p:spPr>
          <a:xfrm>
            <a:off x="75565" y="3813810"/>
            <a:ext cx="4406900" cy="2287270"/>
          </a:xfrm>
          <a:prstGeom prst="rect">
            <a:avLst/>
          </a:prstGeom>
        </p:spPr>
      </p:pic>
      <p:pic>
        <p:nvPicPr>
          <p:cNvPr id="14" name="图片 14"/>
          <p:cNvPicPr>
            <a:picLocks noChangeAspect="1"/>
          </p:cNvPicPr>
          <p:nvPr/>
        </p:nvPicPr>
        <p:blipFill>
          <a:blip r:embed="rId3"/>
          <a:srcRect l="10462" t="11943" r="6345" b="10295"/>
          <a:stretch>
            <a:fillRect/>
          </a:stretch>
        </p:blipFill>
        <p:spPr>
          <a:xfrm>
            <a:off x="4595495" y="3813810"/>
            <a:ext cx="4387850" cy="2306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信号相关性案例：</a:t>
            </a:r>
            <a:endParaRPr lang="zh-CN" altLang="en-US"/>
          </a:p>
          <a:p>
            <a:endParaRPr lang="zh-CN" altLang="en-US"/>
          </a:p>
          <a:p>
            <a:endParaRPr lang="zh-CN" altLang="en-US"/>
          </a:p>
          <a:p>
            <a:endParaRPr lang="zh-CN" altLang="en-US"/>
          </a:p>
        </p:txBody>
      </p:sp>
      <p:pic>
        <p:nvPicPr>
          <p:cNvPr id="12" name="图片 12"/>
          <p:cNvPicPr>
            <a:picLocks noChangeAspect="1"/>
          </p:cNvPicPr>
          <p:nvPr/>
        </p:nvPicPr>
        <p:blipFill>
          <a:blip r:embed="rId1"/>
          <a:srcRect l="2095" t="11943" r="22056" b="10959"/>
          <a:stretch>
            <a:fillRect/>
          </a:stretch>
        </p:blipFill>
        <p:spPr>
          <a:xfrm>
            <a:off x="459740" y="3060700"/>
            <a:ext cx="1913890" cy="1144905"/>
          </a:xfrm>
          <a:prstGeom prst="rect">
            <a:avLst/>
          </a:prstGeom>
        </p:spPr>
      </p:pic>
      <p:pic>
        <p:nvPicPr>
          <p:cNvPr id="21" name="图片 21"/>
          <p:cNvPicPr>
            <a:picLocks noChangeAspect="1"/>
          </p:cNvPicPr>
          <p:nvPr/>
        </p:nvPicPr>
        <p:blipFill>
          <a:blip r:embed="rId2"/>
          <a:srcRect l="10462" t="13271" r="7850" b="11622"/>
          <a:stretch>
            <a:fillRect/>
          </a:stretch>
        </p:blipFill>
        <p:spPr>
          <a:xfrm>
            <a:off x="449580" y="1915795"/>
            <a:ext cx="8328660" cy="1144905"/>
          </a:xfrm>
          <a:prstGeom prst="rect">
            <a:avLst/>
          </a:prstGeom>
        </p:spPr>
      </p:pic>
      <p:pic>
        <p:nvPicPr>
          <p:cNvPr id="16" name="图片 16"/>
          <p:cNvPicPr>
            <a:picLocks noChangeAspect="1"/>
          </p:cNvPicPr>
          <p:nvPr/>
        </p:nvPicPr>
        <p:blipFill>
          <a:blip r:embed="rId3"/>
          <a:srcRect l="10033" t="12307" r="7850" b="11280"/>
          <a:stretch>
            <a:fillRect/>
          </a:stretch>
        </p:blipFill>
        <p:spPr>
          <a:xfrm>
            <a:off x="476250" y="4153535"/>
            <a:ext cx="6673850" cy="2266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000 0.000000 L 0.689861 0.000463 " pathEditMode="relative" rAng="0" ptsTypes="">
                                      <p:cBhvr>
                                        <p:cTn id="6" dur="2000" fill="hold"/>
                                        <p:tgtEl>
                                          <p:spTgt spid="12"/>
                                        </p:tgtEl>
                                        <p:attrNameLst>
                                          <p:attrName>ppt_x</p:attrName>
                                          <p:attrName>ppt_y</p:attrName>
                                        </p:attrNameLst>
                                      </p:cBhvr>
                                      <p:rCtr x="339" y="0"/>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信号相关性案例：</a:t>
            </a:r>
            <a:endParaRPr lang="zh-CN" altLang="en-US"/>
          </a:p>
          <a:p>
            <a:endParaRPr lang="zh-CN" altLang="en-US"/>
          </a:p>
          <a:p>
            <a:endParaRPr lang="zh-CN" altLang="en-US"/>
          </a:p>
          <a:p>
            <a:endParaRPr lang="zh-CN" altLang="en-US"/>
          </a:p>
        </p:txBody>
      </p:sp>
      <p:pic>
        <p:nvPicPr>
          <p:cNvPr id="22" name="图片 22"/>
          <p:cNvPicPr>
            <a:picLocks noChangeAspect="1"/>
          </p:cNvPicPr>
          <p:nvPr/>
        </p:nvPicPr>
        <p:blipFill>
          <a:blip r:embed="rId1"/>
          <a:srcRect l="10643" t="12949" r="8584" b="10959"/>
          <a:stretch>
            <a:fillRect/>
          </a:stretch>
        </p:blipFill>
        <p:spPr>
          <a:xfrm>
            <a:off x="506095" y="2049145"/>
            <a:ext cx="8328660" cy="1203325"/>
          </a:xfrm>
          <a:prstGeom prst="rect">
            <a:avLst/>
          </a:prstGeom>
        </p:spPr>
      </p:pic>
      <p:pic>
        <p:nvPicPr>
          <p:cNvPr id="13" name="图片 13"/>
          <p:cNvPicPr>
            <a:picLocks noChangeAspect="1"/>
          </p:cNvPicPr>
          <p:nvPr/>
        </p:nvPicPr>
        <p:blipFill>
          <a:blip r:embed="rId2"/>
          <a:srcRect l="10282" t="12949" r="23730" b="10959"/>
          <a:stretch>
            <a:fillRect/>
          </a:stretch>
        </p:blipFill>
        <p:spPr>
          <a:xfrm>
            <a:off x="732790" y="3252470"/>
            <a:ext cx="1668145" cy="977900"/>
          </a:xfrm>
          <a:prstGeom prst="rect">
            <a:avLst/>
          </a:prstGeom>
        </p:spPr>
      </p:pic>
      <p:pic>
        <p:nvPicPr>
          <p:cNvPr id="18" name="图片 18"/>
          <p:cNvPicPr>
            <a:picLocks noChangeAspect="1"/>
          </p:cNvPicPr>
          <p:nvPr/>
        </p:nvPicPr>
        <p:blipFill>
          <a:blip r:embed="rId3"/>
          <a:srcRect l="11209" t="11622" r="8223" b="11301"/>
          <a:stretch>
            <a:fillRect/>
          </a:stretch>
        </p:blipFill>
        <p:spPr>
          <a:xfrm>
            <a:off x="732790" y="4297045"/>
            <a:ext cx="6603365" cy="228663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信号相关性案例：</a:t>
            </a:r>
            <a:endParaRPr lang="zh-CN" altLang="en-US"/>
          </a:p>
          <a:p>
            <a:endParaRPr lang="zh-CN" altLang="en-US"/>
          </a:p>
          <a:p>
            <a:endParaRPr lang="zh-CN" altLang="en-US"/>
          </a:p>
          <a:p>
            <a:endParaRPr lang="zh-CN" altLang="en-US"/>
          </a:p>
        </p:txBody>
      </p:sp>
      <p:pic>
        <p:nvPicPr>
          <p:cNvPr id="20" name="图片 20"/>
          <p:cNvPicPr>
            <a:picLocks noChangeAspect="1"/>
          </p:cNvPicPr>
          <p:nvPr/>
        </p:nvPicPr>
        <p:blipFill>
          <a:blip r:embed="rId1"/>
          <a:srcRect l="11016" t="12949" r="8777" b="10638"/>
          <a:stretch>
            <a:fillRect/>
          </a:stretch>
        </p:blipFill>
        <p:spPr>
          <a:xfrm>
            <a:off x="489585" y="2023745"/>
            <a:ext cx="8329295" cy="1272540"/>
          </a:xfrm>
          <a:prstGeom prst="rect">
            <a:avLst/>
          </a:prstGeom>
        </p:spPr>
      </p:pic>
      <p:pic>
        <p:nvPicPr>
          <p:cNvPr id="14" name="图片 14"/>
          <p:cNvPicPr>
            <a:picLocks noChangeAspect="1"/>
          </p:cNvPicPr>
          <p:nvPr/>
        </p:nvPicPr>
        <p:blipFill>
          <a:blip r:embed="rId2"/>
          <a:srcRect l="10462" t="11943" r="23152" b="10295"/>
          <a:stretch>
            <a:fillRect/>
          </a:stretch>
        </p:blipFill>
        <p:spPr>
          <a:xfrm>
            <a:off x="634365" y="3422650"/>
            <a:ext cx="1708785" cy="880110"/>
          </a:xfrm>
          <a:prstGeom prst="rect">
            <a:avLst/>
          </a:prstGeom>
        </p:spPr>
      </p:pic>
      <p:pic>
        <p:nvPicPr>
          <p:cNvPr id="19" name="图片 19"/>
          <p:cNvPicPr>
            <a:picLocks noChangeAspect="1"/>
          </p:cNvPicPr>
          <p:nvPr/>
        </p:nvPicPr>
        <p:blipFill>
          <a:blip r:embed="rId3"/>
          <a:srcRect l="10643" t="11943" r="8211" b="10638"/>
          <a:stretch>
            <a:fillRect/>
          </a:stretch>
        </p:blipFill>
        <p:spPr>
          <a:xfrm>
            <a:off x="634365" y="4381500"/>
            <a:ext cx="6634480" cy="22967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接入判断：</a:t>
            </a:r>
            <a:endParaRPr lang="zh-CN" altLang="en-US"/>
          </a:p>
          <a:p>
            <a:r>
              <a:rPr lang="zh-CN" altLang="en-US"/>
              <a:t>不仅需要信号强度好，还要通过相关检测，判定可接入。</a:t>
            </a:r>
            <a:endParaRPr lang="zh-CN" altLang="en-US"/>
          </a:p>
          <a:p>
            <a:r>
              <a:rPr lang="zh-CN" altLang="en-US"/>
              <a:t>    </a:t>
            </a:r>
            <a:r>
              <a:rPr lang="zh-CN" altLang="en-US" b="1">
                <a:solidFill>
                  <a:srgbClr val="FF0000"/>
                </a:solidFill>
              </a:rPr>
              <a:t>怎么判断需要思考！！</a:t>
            </a:r>
            <a:endParaRPr lang="zh-CN" altLang="en-US" b="1">
              <a:solidFill>
                <a:srgbClr val="FF0000"/>
              </a:solidFill>
            </a:endParaRPr>
          </a:p>
          <a:p>
            <a:endParaRPr lang="zh-CN" altLang="en-US"/>
          </a:p>
          <a:p>
            <a:r>
              <a:rPr lang="zh-CN" altLang="en-US"/>
              <a:t>相关实验及练习是对前述过程的实现。</a:t>
            </a:r>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《通信软件基础</a:t>
            </a:r>
            <a:r>
              <a:rPr lang="en-US" altLang="zh-CN">
                <a:sym typeface="+mn-ea"/>
              </a:rPr>
              <a:t>B</a:t>
            </a:r>
            <a:r>
              <a:rPr lang="zh-CN" altLang="en-US">
                <a:sym typeface="+mn-ea"/>
              </a:rPr>
              <a:t>》教学内容</a:t>
            </a:r>
            <a:endParaRPr lang="zh-CN" altLang="en-US">
              <a:sym typeface="+mn-ea"/>
            </a:endParaRPr>
          </a:p>
        </p:txBody>
      </p:sp>
      <p:sp>
        <p:nvSpPr>
          <p:cNvPr id="3" name="Content Placeholder 2"/>
          <p:cNvSpPr>
            <a:spLocks noGrp="1"/>
          </p:cNvSpPr>
          <p:nvPr>
            <p:ph idx="1"/>
          </p:nvPr>
        </p:nvSpPr>
        <p:spPr>
          <a:xfrm>
            <a:off x="233045" y="1388110"/>
            <a:ext cx="8865870" cy="5195570"/>
          </a:xfrm>
        </p:spPr>
        <p:txBody>
          <a:bodyPr>
            <a:normAutofit/>
          </a:bodyPr>
          <a:lstStyle/>
          <a:p>
            <a:r>
              <a:rPr lang="zh-CN" altLang="en-US"/>
              <a:t>第一部分：通信中的算法问题</a:t>
            </a:r>
            <a:endParaRPr lang="zh-CN" altLang="en-US"/>
          </a:p>
          <a:p>
            <a:pPr lvl="1"/>
            <a:endParaRPr lang="zh-CN" altLang="en-US"/>
          </a:p>
          <a:p>
            <a:pPr lvl="1"/>
            <a:r>
              <a:rPr lang="zh-CN" altLang="en-US" b="1" u="sng">
                <a:solidFill>
                  <a:schemeClr val="tx1">
                    <a:lumMod val="95000"/>
                    <a:lumOff val="5000"/>
                  </a:schemeClr>
                </a:solidFill>
              </a:rPr>
              <a:t>移动通信中的算法问题</a:t>
            </a:r>
            <a:endParaRPr lang="zh-CN" altLang="en-US" b="1" u="sng">
              <a:solidFill>
                <a:schemeClr val="tx1">
                  <a:lumMod val="95000"/>
                  <a:lumOff val="5000"/>
                </a:schemeClr>
              </a:solidFill>
            </a:endParaRPr>
          </a:p>
          <a:p>
            <a:pPr lvl="1"/>
            <a:r>
              <a:rPr lang="zh-CN" altLang="en-US"/>
              <a:t>通信网络中的算法</a:t>
            </a:r>
            <a:r>
              <a:rPr lang="zh-CN" altLang="en-US">
                <a:sym typeface="+mn-ea"/>
              </a:rPr>
              <a:t>问题</a:t>
            </a:r>
            <a:endParaRPr lang="zh-CN" altLang="en-US"/>
          </a:p>
          <a:p>
            <a:pPr lvl="1"/>
            <a:r>
              <a:rPr lang="zh-CN" altLang="en-US"/>
              <a:t>大数据中的算法</a:t>
            </a:r>
            <a:r>
              <a:rPr lang="zh-CN" altLang="en-US">
                <a:sym typeface="+mn-ea"/>
              </a:rPr>
              <a:t>问题</a:t>
            </a:r>
            <a:endParaRPr lang="zh-CN" altLang="en-US">
              <a:sym typeface="+mn-ea"/>
            </a:endParaRPr>
          </a:p>
          <a:p>
            <a:pPr lvl="1"/>
            <a:r>
              <a:rPr lang="zh-CN" altLang="en-US"/>
              <a:t>图像处理中的算法</a:t>
            </a:r>
            <a:r>
              <a:rPr lang="zh-CN" altLang="en-US">
                <a:sym typeface="+mn-ea"/>
              </a:rPr>
              <a:t>问题</a:t>
            </a:r>
            <a:endParaRPr lang="zh-CN" alt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normAutofit lnSpcReduction="10000"/>
          </a:bodyPr>
          <a:p>
            <a:r>
              <a:rPr lang="zh-CN" altLang="en-US"/>
              <a:t>编程练习：</a:t>
            </a:r>
            <a:endParaRPr lang="zh-CN" altLang="en-US"/>
          </a:p>
          <a:p>
            <a:pPr lvl="1"/>
            <a:r>
              <a:rPr lang="zh-CN" altLang="en-US"/>
              <a:t>有多个文件，存储了各类数据；</a:t>
            </a:r>
            <a:endParaRPr lang="zh-CN" altLang="en-US"/>
          </a:p>
          <a:p>
            <a:pPr lvl="1"/>
            <a:r>
              <a:rPr lang="zh-CN" altLang="en-US"/>
              <a:t>通过功率计算公式，计算各个信号的功率大小，并按大小排序；</a:t>
            </a:r>
            <a:endParaRPr lang="zh-CN" altLang="en-US"/>
          </a:p>
          <a:p>
            <a:pPr lvl="1"/>
            <a:r>
              <a:rPr lang="zh-CN" altLang="en-US"/>
              <a:t>用相关计算方法，求出能够检测到的小区，及小区类型；</a:t>
            </a:r>
            <a:endParaRPr lang="zh-CN" altLang="en-US"/>
          </a:p>
          <a:p>
            <a:pPr lvl="1"/>
            <a:endParaRPr lang="zh-CN" altLang="en-US"/>
          </a:p>
          <a:p>
            <a:pPr lvl="1"/>
            <a:r>
              <a:rPr lang="zh-CN" altLang="en-US"/>
              <a:t>扩展：</a:t>
            </a:r>
            <a:endParaRPr lang="zh-CN" altLang="en-US"/>
          </a:p>
          <a:p>
            <a:pPr lvl="2"/>
            <a:r>
              <a:rPr lang="zh-CN" altLang="en-US"/>
              <a:t>数据文件加长，并有强度变化</a:t>
            </a:r>
            <a:endParaRPr lang="zh-CN" altLang="en-US"/>
          </a:p>
          <a:p>
            <a:pPr lvl="2"/>
            <a:r>
              <a:rPr lang="zh-CN" altLang="en-US"/>
              <a:t>动态检测出应该加入的小区及类别；</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Questions</a:t>
            </a:r>
            <a:r>
              <a:rPr lang="en-US" dirty="0"/>
              <a:t> </a:t>
            </a:r>
            <a:r>
              <a:rPr lang="en-US" b="0" dirty="0"/>
              <a:t>&amp; Answers</a:t>
            </a:r>
            <a:endParaRPr lang="en-US" b="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谢谢您！ </a:t>
            </a:r>
            <a:r>
              <a:rPr lang="en-US" altLang="zh-CN" dirty="0">
                <a:latin typeface="微软雅黑" panose="020B0503020204020204" pitchFamily="34" charset="-122"/>
                <a:ea typeface="微软雅黑" panose="020B0503020204020204" pitchFamily="34" charset="-122"/>
              </a:rPr>
              <a:t>Thank you</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什么是移动通信？</a:t>
            </a:r>
            <a:endParaRPr lang="zh-CN" altLang="en-US"/>
          </a:p>
        </p:txBody>
      </p:sp>
      <p:sp>
        <p:nvSpPr>
          <p:cNvPr id="3" name="内容占位符 2"/>
          <p:cNvSpPr>
            <a:spLocks noGrp="1"/>
          </p:cNvSpPr>
          <p:nvPr>
            <p:ph idx="1"/>
          </p:nvPr>
        </p:nvSpPr>
        <p:spPr/>
        <p:txBody>
          <a:bodyPr/>
          <a:p>
            <a:endParaRPr lang="zh-CN" altLang="en-US"/>
          </a:p>
        </p:txBody>
      </p:sp>
      <p:grpSp>
        <p:nvGrpSpPr>
          <p:cNvPr id="18" name="组合 17"/>
          <p:cNvGrpSpPr/>
          <p:nvPr/>
        </p:nvGrpSpPr>
        <p:grpSpPr>
          <a:xfrm>
            <a:off x="1150620" y="1582103"/>
            <a:ext cx="2751138" cy="720725"/>
            <a:chOff x="717757" y="1700808"/>
            <a:chExt cx="2751094" cy="720000"/>
          </a:xfrm>
        </p:grpSpPr>
        <p:pic>
          <p:nvPicPr>
            <p:cNvPr id="6164" name="图片 5"/>
            <p:cNvPicPr>
              <a:picLocks noChangeAspect="1"/>
            </p:cNvPicPr>
            <p:nvPr/>
          </p:nvPicPr>
          <p:blipFill>
            <a:blip r:embed="rId1"/>
            <a:stretch>
              <a:fillRect/>
            </a:stretch>
          </p:blipFill>
          <p:spPr>
            <a:xfrm>
              <a:off x="2738850" y="1700808"/>
              <a:ext cx="730001" cy="720000"/>
            </a:xfrm>
            <a:prstGeom prst="rect">
              <a:avLst/>
            </a:prstGeom>
            <a:noFill/>
            <a:ln w="9525">
              <a:noFill/>
            </a:ln>
          </p:spPr>
        </p:pic>
        <p:pic>
          <p:nvPicPr>
            <p:cNvPr id="6165" name="图片 6"/>
            <p:cNvPicPr>
              <a:picLocks noChangeAspect="1"/>
            </p:cNvPicPr>
            <p:nvPr/>
          </p:nvPicPr>
          <p:blipFill>
            <a:blip r:embed="rId2"/>
            <a:stretch>
              <a:fillRect/>
            </a:stretch>
          </p:blipFill>
          <p:spPr>
            <a:xfrm>
              <a:off x="717757" y="1700808"/>
              <a:ext cx="1157647" cy="720000"/>
            </a:xfrm>
            <a:prstGeom prst="rect">
              <a:avLst/>
            </a:prstGeom>
            <a:noFill/>
            <a:ln w="9525">
              <a:noFill/>
            </a:ln>
          </p:spPr>
        </p:pic>
        <p:pic>
          <p:nvPicPr>
            <p:cNvPr id="6166" name="图片 7"/>
            <p:cNvPicPr>
              <a:picLocks noChangeAspect="1"/>
            </p:cNvPicPr>
            <p:nvPr/>
          </p:nvPicPr>
          <p:blipFill>
            <a:blip r:embed="rId3"/>
            <a:stretch>
              <a:fillRect/>
            </a:stretch>
          </p:blipFill>
          <p:spPr>
            <a:xfrm>
              <a:off x="1869885" y="1700808"/>
              <a:ext cx="868965" cy="720000"/>
            </a:xfrm>
            <a:prstGeom prst="rect">
              <a:avLst/>
            </a:prstGeom>
            <a:noFill/>
            <a:ln w="9525">
              <a:noFill/>
            </a:ln>
          </p:spPr>
        </p:pic>
      </p:grpSp>
      <p:grpSp>
        <p:nvGrpSpPr>
          <p:cNvPr id="20" name="组合 19"/>
          <p:cNvGrpSpPr/>
          <p:nvPr/>
        </p:nvGrpSpPr>
        <p:grpSpPr>
          <a:xfrm>
            <a:off x="756920" y="2239328"/>
            <a:ext cx="2016125" cy="927100"/>
            <a:chOff x="323528" y="2356832"/>
            <a:chExt cx="2016224" cy="928152"/>
          </a:xfrm>
        </p:grpSpPr>
        <p:pic>
          <p:nvPicPr>
            <p:cNvPr id="6162" name="图片 8"/>
            <p:cNvPicPr>
              <a:picLocks noChangeAspect="1"/>
            </p:cNvPicPr>
            <p:nvPr/>
          </p:nvPicPr>
          <p:blipFill>
            <a:blip r:embed="rId4"/>
            <a:stretch>
              <a:fillRect/>
            </a:stretch>
          </p:blipFill>
          <p:spPr>
            <a:xfrm>
              <a:off x="323528" y="2356832"/>
              <a:ext cx="928152" cy="928152"/>
            </a:xfrm>
            <a:prstGeom prst="rect">
              <a:avLst/>
            </a:prstGeom>
            <a:noFill/>
            <a:ln w="9525">
              <a:noFill/>
            </a:ln>
          </p:spPr>
        </p:pic>
        <p:pic>
          <p:nvPicPr>
            <p:cNvPr id="6163" name="Picture 6" descr="C:\Users\Wang\Desktop\logo\zte.jpg"/>
            <p:cNvPicPr>
              <a:picLocks noChangeAspect="1"/>
            </p:cNvPicPr>
            <p:nvPr/>
          </p:nvPicPr>
          <p:blipFill>
            <a:blip r:embed="rId5"/>
            <a:stretch>
              <a:fillRect/>
            </a:stretch>
          </p:blipFill>
          <p:spPr>
            <a:xfrm>
              <a:off x="1364203" y="2591130"/>
              <a:ext cx="975549" cy="459556"/>
            </a:xfrm>
            <a:prstGeom prst="rect">
              <a:avLst/>
            </a:prstGeom>
            <a:noFill/>
            <a:ln w="9525">
              <a:noFill/>
            </a:ln>
          </p:spPr>
        </p:pic>
      </p:grpSp>
      <p:grpSp>
        <p:nvGrpSpPr>
          <p:cNvPr id="19" name="组合 18"/>
          <p:cNvGrpSpPr/>
          <p:nvPr/>
        </p:nvGrpSpPr>
        <p:grpSpPr>
          <a:xfrm>
            <a:off x="625158" y="3098165"/>
            <a:ext cx="3587750" cy="1179513"/>
            <a:chOff x="192346" y="3215998"/>
            <a:chExt cx="3587566" cy="1179031"/>
          </a:xfrm>
        </p:grpSpPr>
        <p:pic>
          <p:nvPicPr>
            <p:cNvPr id="6158" name="图片 14"/>
            <p:cNvPicPr>
              <a:picLocks noChangeAspect="1"/>
            </p:cNvPicPr>
            <p:nvPr/>
          </p:nvPicPr>
          <p:blipFill>
            <a:blip r:embed="rId6"/>
            <a:stretch>
              <a:fillRect/>
            </a:stretch>
          </p:blipFill>
          <p:spPr>
            <a:xfrm>
              <a:off x="192346" y="3674923"/>
              <a:ext cx="625825" cy="625825"/>
            </a:xfrm>
            <a:prstGeom prst="rect">
              <a:avLst/>
            </a:prstGeom>
            <a:noFill/>
            <a:ln w="9525">
              <a:noFill/>
            </a:ln>
          </p:spPr>
        </p:pic>
        <p:pic>
          <p:nvPicPr>
            <p:cNvPr id="6159" name="Picture 7" descr="C:\Users\Wang\Desktop\logo\samsung.jpg"/>
            <p:cNvPicPr>
              <a:picLocks noChangeAspect="1"/>
            </p:cNvPicPr>
            <p:nvPr/>
          </p:nvPicPr>
          <p:blipFill>
            <a:blip r:embed="rId7"/>
            <a:stretch>
              <a:fillRect/>
            </a:stretch>
          </p:blipFill>
          <p:spPr>
            <a:xfrm>
              <a:off x="894919" y="3215998"/>
              <a:ext cx="1752824" cy="376509"/>
            </a:xfrm>
            <a:prstGeom prst="rect">
              <a:avLst/>
            </a:prstGeom>
            <a:noFill/>
            <a:ln w="9525">
              <a:noFill/>
            </a:ln>
          </p:spPr>
        </p:pic>
        <p:pic>
          <p:nvPicPr>
            <p:cNvPr id="6160" name="Picture 9" descr="C:\Users\Wang\Desktop\logo\apple.jpg"/>
            <p:cNvPicPr>
              <a:picLocks noChangeAspect="1"/>
            </p:cNvPicPr>
            <p:nvPr/>
          </p:nvPicPr>
          <p:blipFill>
            <a:blip r:embed="rId8"/>
            <a:stretch>
              <a:fillRect/>
            </a:stretch>
          </p:blipFill>
          <p:spPr>
            <a:xfrm>
              <a:off x="1160562" y="3580641"/>
              <a:ext cx="819150" cy="814388"/>
            </a:xfrm>
            <a:prstGeom prst="rect">
              <a:avLst/>
            </a:prstGeom>
            <a:noFill/>
            <a:ln w="9525">
              <a:noFill/>
            </a:ln>
          </p:spPr>
        </p:pic>
        <p:pic>
          <p:nvPicPr>
            <p:cNvPr id="6161" name="Picture 10" descr="C:\Users\Wang\Desktop\logo\htc.jpg"/>
            <p:cNvPicPr>
              <a:picLocks noChangeAspect="1"/>
            </p:cNvPicPr>
            <p:nvPr/>
          </p:nvPicPr>
          <p:blipFill>
            <a:blip r:embed="rId9"/>
            <a:stretch>
              <a:fillRect/>
            </a:stretch>
          </p:blipFill>
          <p:spPr>
            <a:xfrm>
              <a:off x="2676763" y="3215998"/>
              <a:ext cx="1103149" cy="376509"/>
            </a:xfrm>
            <a:prstGeom prst="rect">
              <a:avLst/>
            </a:prstGeom>
            <a:noFill/>
            <a:ln w="9525">
              <a:noFill/>
            </a:ln>
          </p:spPr>
        </p:pic>
      </p:grpSp>
      <p:grpSp>
        <p:nvGrpSpPr>
          <p:cNvPr id="21" name="组合 20"/>
          <p:cNvGrpSpPr/>
          <p:nvPr/>
        </p:nvGrpSpPr>
        <p:grpSpPr>
          <a:xfrm>
            <a:off x="1663930" y="4453355"/>
            <a:ext cx="1633455" cy="748565"/>
            <a:chOff x="1443538" y="4941128"/>
            <a:chExt cx="1633026" cy="747905"/>
          </a:xfrm>
        </p:grpSpPr>
        <p:pic>
          <p:nvPicPr>
            <p:cNvPr id="6154" name="图片 15"/>
            <p:cNvPicPr>
              <a:picLocks noChangeAspect="1"/>
            </p:cNvPicPr>
            <p:nvPr/>
          </p:nvPicPr>
          <p:blipFill>
            <a:blip r:embed="rId10"/>
            <a:stretch>
              <a:fillRect/>
            </a:stretch>
          </p:blipFill>
          <p:spPr>
            <a:xfrm>
              <a:off x="1443538" y="4985704"/>
              <a:ext cx="637410" cy="658752"/>
            </a:xfrm>
            <a:prstGeom prst="rect">
              <a:avLst/>
            </a:prstGeom>
            <a:noFill/>
            <a:ln w="9525">
              <a:noFill/>
            </a:ln>
          </p:spPr>
        </p:pic>
        <p:pic>
          <p:nvPicPr>
            <p:cNvPr id="6155" name="图片 16"/>
            <p:cNvPicPr>
              <a:picLocks noChangeAspect="1"/>
            </p:cNvPicPr>
            <p:nvPr/>
          </p:nvPicPr>
          <p:blipFill>
            <a:blip r:embed="rId11"/>
            <a:stretch>
              <a:fillRect/>
            </a:stretch>
          </p:blipFill>
          <p:spPr>
            <a:xfrm>
              <a:off x="2276961" y="4941128"/>
              <a:ext cx="799603" cy="747905"/>
            </a:xfrm>
            <a:prstGeom prst="rect">
              <a:avLst/>
            </a:prstGeom>
            <a:noFill/>
            <a:ln w="9525">
              <a:noFill/>
            </a:ln>
          </p:spPr>
        </p:pic>
      </p:grpSp>
      <p:grpSp>
        <p:nvGrpSpPr>
          <p:cNvPr id="4" name="组合 3"/>
          <p:cNvGrpSpPr/>
          <p:nvPr/>
        </p:nvGrpSpPr>
        <p:grpSpPr>
          <a:xfrm>
            <a:off x="4659313" y="2922588"/>
            <a:ext cx="3898900" cy="2279650"/>
            <a:chOff x="38822" y="2995606"/>
            <a:chExt cx="3898051" cy="2278996"/>
          </a:xfrm>
        </p:grpSpPr>
        <p:pic>
          <p:nvPicPr>
            <p:cNvPr id="11275" name="Picture 5" descr="C:\Users\Wang\Desktop\logo\nfc.png"/>
            <p:cNvPicPr>
              <a:picLocks noChangeAspect="1"/>
            </p:cNvPicPr>
            <p:nvPr/>
          </p:nvPicPr>
          <p:blipFill>
            <a:blip r:embed="rId12"/>
            <a:stretch>
              <a:fillRect/>
            </a:stretch>
          </p:blipFill>
          <p:spPr>
            <a:xfrm>
              <a:off x="107506" y="4554602"/>
              <a:ext cx="847059" cy="720000"/>
            </a:xfrm>
            <a:prstGeom prst="rect">
              <a:avLst/>
            </a:prstGeom>
            <a:noFill/>
            <a:ln w="9525">
              <a:noFill/>
            </a:ln>
          </p:spPr>
        </p:pic>
        <p:pic>
          <p:nvPicPr>
            <p:cNvPr id="11276" name="Picture 6" descr="C:\Users\Wang\Desktop\logo\光通信.jpg"/>
            <p:cNvPicPr>
              <a:picLocks noChangeAspect="1"/>
            </p:cNvPicPr>
            <p:nvPr/>
          </p:nvPicPr>
          <p:blipFill>
            <a:blip r:embed="rId13"/>
            <a:stretch>
              <a:fillRect/>
            </a:stretch>
          </p:blipFill>
          <p:spPr>
            <a:xfrm>
              <a:off x="2825538" y="4554602"/>
              <a:ext cx="1026382" cy="720000"/>
            </a:xfrm>
            <a:prstGeom prst="rect">
              <a:avLst/>
            </a:prstGeom>
            <a:noFill/>
            <a:ln w="9525">
              <a:noFill/>
            </a:ln>
          </p:spPr>
        </p:pic>
        <p:pic>
          <p:nvPicPr>
            <p:cNvPr id="11277" name="Picture 8" descr="C:\Users\Wang\Desktop\logo\gps.jpg"/>
            <p:cNvPicPr>
              <a:picLocks noChangeAspect="1"/>
            </p:cNvPicPr>
            <p:nvPr/>
          </p:nvPicPr>
          <p:blipFill>
            <a:blip r:embed="rId14"/>
            <a:stretch>
              <a:fillRect/>
            </a:stretch>
          </p:blipFill>
          <p:spPr>
            <a:xfrm>
              <a:off x="1103981" y="4554602"/>
              <a:ext cx="1572142" cy="720000"/>
            </a:xfrm>
            <a:prstGeom prst="rect">
              <a:avLst/>
            </a:prstGeom>
            <a:noFill/>
            <a:ln w="9525">
              <a:noFill/>
            </a:ln>
          </p:spPr>
        </p:pic>
        <p:pic>
          <p:nvPicPr>
            <p:cNvPr id="11278" name="Picture 11" descr="C:\Users\Wang\Desktop\logo\wifi.jpg"/>
            <p:cNvPicPr>
              <a:picLocks noChangeAspect="1"/>
            </p:cNvPicPr>
            <p:nvPr/>
          </p:nvPicPr>
          <p:blipFill>
            <a:blip r:embed="rId15"/>
            <a:stretch>
              <a:fillRect/>
            </a:stretch>
          </p:blipFill>
          <p:spPr>
            <a:xfrm>
              <a:off x="38822" y="4005249"/>
              <a:ext cx="1170827" cy="468000"/>
            </a:xfrm>
            <a:prstGeom prst="rect">
              <a:avLst/>
            </a:prstGeom>
            <a:noFill/>
            <a:ln w="9525">
              <a:noFill/>
            </a:ln>
          </p:spPr>
        </p:pic>
        <p:pic>
          <p:nvPicPr>
            <p:cNvPr id="11279" name="Picture 12" descr="C:\Users\Wang\Desktop\logo\bluetooth.jpg"/>
            <p:cNvPicPr>
              <a:picLocks noChangeAspect="1"/>
            </p:cNvPicPr>
            <p:nvPr/>
          </p:nvPicPr>
          <p:blipFill>
            <a:blip r:embed="rId16"/>
            <a:stretch>
              <a:fillRect/>
            </a:stretch>
          </p:blipFill>
          <p:spPr>
            <a:xfrm>
              <a:off x="2141709" y="4005249"/>
              <a:ext cx="1795164" cy="468000"/>
            </a:xfrm>
            <a:prstGeom prst="rect">
              <a:avLst/>
            </a:prstGeom>
            <a:noFill/>
            <a:ln w="9525">
              <a:noFill/>
            </a:ln>
          </p:spPr>
        </p:pic>
        <p:pic>
          <p:nvPicPr>
            <p:cNvPr id="11280" name="Picture 9" descr="C:\Users\Wang\Desktop\logo\234G.jpg"/>
            <p:cNvPicPr>
              <a:picLocks noChangeAspect="1"/>
            </p:cNvPicPr>
            <p:nvPr/>
          </p:nvPicPr>
          <p:blipFill>
            <a:blip r:embed="rId17"/>
            <a:stretch>
              <a:fillRect/>
            </a:stretch>
          </p:blipFill>
          <p:spPr>
            <a:xfrm>
              <a:off x="45941" y="2995606"/>
              <a:ext cx="3796190" cy="807973"/>
            </a:xfrm>
            <a:prstGeom prst="rect">
              <a:avLst/>
            </a:prstGeom>
            <a:noFill/>
            <a:ln w="9525">
              <a:noFill/>
            </a:ln>
          </p:spPr>
        </p:pic>
      </p:grpSp>
      <p:grpSp>
        <p:nvGrpSpPr>
          <p:cNvPr id="5" name="组合 4"/>
          <p:cNvGrpSpPr/>
          <p:nvPr/>
        </p:nvGrpSpPr>
        <p:grpSpPr>
          <a:xfrm>
            <a:off x="4741863" y="1709738"/>
            <a:ext cx="3506787" cy="792162"/>
            <a:chOff x="107504" y="1772816"/>
            <a:chExt cx="3505592" cy="792000"/>
          </a:xfrm>
        </p:grpSpPr>
        <p:pic>
          <p:nvPicPr>
            <p:cNvPr id="11271" name="Picture 2" descr="C:\Users\Wang\Desktop\logo\qq.png"/>
            <p:cNvPicPr>
              <a:picLocks noChangeAspect="1"/>
            </p:cNvPicPr>
            <p:nvPr/>
          </p:nvPicPr>
          <p:blipFill>
            <a:blip r:embed="rId18"/>
            <a:stretch>
              <a:fillRect/>
            </a:stretch>
          </p:blipFill>
          <p:spPr>
            <a:xfrm>
              <a:off x="972071" y="1772816"/>
              <a:ext cx="788228" cy="792000"/>
            </a:xfrm>
            <a:prstGeom prst="rect">
              <a:avLst/>
            </a:prstGeom>
            <a:noFill/>
            <a:ln w="9525">
              <a:noFill/>
            </a:ln>
          </p:spPr>
        </p:pic>
        <p:pic>
          <p:nvPicPr>
            <p:cNvPr id="11272" name="Picture 3" descr="C:\Users\Wang\Desktop\logo\weixin.png"/>
            <p:cNvPicPr>
              <a:picLocks noChangeAspect="1"/>
            </p:cNvPicPr>
            <p:nvPr/>
          </p:nvPicPr>
          <p:blipFill>
            <a:blip r:embed="rId19"/>
            <a:stretch>
              <a:fillRect/>
            </a:stretch>
          </p:blipFill>
          <p:spPr>
            <a:xfrm>
              <a:off x="107504" y="1772816"/>
              <a:ext cx="862828" cy="792000"/>
            </a:xfrm>
            <a:prstGeom prst="rect">
              <a:avLst/>
            </a:prstGeom>
            <a:noFill/>
            <a:ln w="9525">
              <a:noFill/>
            </a:ln>
          </p:spPr>
        </p:pic>
        <p:pic>
          <p:nvPicPr>
            <p:cNvPr id="11273" name="Picture 4" descr="C:\Users\Wang\Desktop\logo\momo.jpg"/>
            <p:cNvPicPr>
              <a:picLocks noChangeAspect="1"/>
            </p:cNvPicPr>
            <p:nvPr/>
          </p:nvPicPr>
          <p:blipFill>
            <a:blip r:embed="rId20"/>
            <a:stretch>
              <a:fillRect/>
            </a:stretch>
          </p:blipFill>
          <p:spPr>
            <a:xfrm>
              <a:off x="1762038" y="1772816"/>
              <a:ext cx="792000" cy="792000"/>
            </a:xfrm>
            <a:prstGeom prst="rect">
              <a:avLst/>
            </a:prstGeom>
            <a:noFill/>
            <a:ln w="9525">
              <a:noFill/>
            </a:ln>
          </p:spPr>
        </p:pic>
        <p:pic>
          <p:nvPicPr>
            <p:cNvPr id="11274" name="Picture 10" descr="C:\Users\Wang\Desktop\logo\twintter.png"/>
            <p:cNvPicPr>
              <a:picLocks noChangeAspect="1"/>
            </p:cNvPicPr>
            <p:nvPr/>
          </p:nvPicPr>
          <p:blipFill>
            <a:blip r:embed="rId21"/>
            <a:stretch>
              <a:fillRect/>
            </a:stretch>
          </p:blipFill>
          <p:spPr>
            <a:xfrm>
              <a:off x="2555776" y="1772816"/>
              <a:ext cx="1057320" cy="792000"/>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什么是移动通信？</a:t>
            </a:r>
            <a:endParaRPr lang="zh-CN" altLang="en-US"/>
          </a:p>
        </p:txBody>
      </p:sp>
      <p:sp>
        <p:nvSpPr>
          <p:cNvPr id="3" name="内容占位符 2"/>
          <p:cNvSpPr>
            <a:spLocks noGrp="1"/>
          </p:cNvSpPr>
          <p:nvPr>
            <p:ph idx="1"/>
          </p:nvPr>
        </p:nvSpPr>
        <p:spPr/>
        <p:txBody>
          <a:bodyPr>
            <a:normAutofit fontScale="90000"/>
          </a:bodyPr>
          <a:p>
            <a:r>
              <a:rPr lang="zh-CN" altLang="en-US"/>
              <a:t>移动通信(Mobilecommunication)是移动体之间的通信，或移动体与固定体之间的通信。</a:t>
            </a:r>
            <a:endParaRPr lang="zh-CN" altLang="en-US"/>
          </a:p>
          <a:p>
            <a:r>
              <a:rPr lang="zh-CN" altLang="en-US"/>
              <a:t>移动通信系统</a:t>
            </a:r>
            <a:endParaRPr lang="zh-CN" altLang="en-US"/>
          </a:p>
          <a:p>
            <a:pPr lvl="1"/>
            <a:r>
              <a:rPr lang="zh-CN" altLang="en-US"/>
              <a:t>由移动台、基台、移动交换局组成。</a:t>
            </a:r>
            <a:endParaRPr lang="zh-CN" altLang="en-US"/>
          </a:p>
          <a:p>
            <a:r>
              <a:rPr lang="zh-CN" altLang="en-US"/>
              <a:t>若要同某移动台通信</a:t>
            </a:r>
            <a:endParaRPr lang="zh-CN" altLang="en-US"/>
          </a:p>
          <a:p>
            <a:pPr lvl="1"/>
            <a:r>
              <a:rPr lang="zh-CN" altLang="en-US"/>
              <a:t>移动交换局通过各基台向全网发出呼叫</a:t>
            </a:r>
            <a:endParaRPr lang="zh-CN" altLang="en-US"/>
          </a:p>
          <a:p>
            <a:pPr lvl="1"/>
            <a:r>
              <a:rPr lang="zh-CN" altLang="en-US"/>
              <a:t>被叫台收到后发出应答信号</a:t>
            </a:r>
            <a:endParaRPr lang="zh-CN" altLang="en-US"/>
          </a:p>
          <a:p>
            <a:pPr lvl="1"/>
            <a:r>
              <a:rPr lang="zh-CN" altLang="en-US"/>
              <a:t>移动交换局收到应答后分配一个信道给该移动台并从此话路信道中传送一信令使其振铃。</a:t>
            </a:r>
            <a:endParaRPr lang="zh-CN" altLang="en-US"/>
          </a:p>
        </p:txBody>
      </p:sp>
      <p:pic>
        <p:nvPicPr>
          <p:cNvPr id="5" name="图片 4"/>
          <p:cNvPicPr>
            <a:picLocks noChangeAspect="1"/>
          </p:cNvPicPr>
          <p:nvPr/>
        </p:nvPicPr>
        <p:blipFill>
          <a:blip r:embed="rId1"/>
          <a:srcRect t="27093"/>
          <a:stretch>
            <a:fillRect/>
          </a:stretch>
        </p:blipFill>
        <p:spPr>
          <a:xfrm>
            <a:off x="5577840" y="193675"/>
            <a:ext cx="3429000" cy="1194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移动通信中基本的业务流程</a:t>
            </a:r>
            <a:endParaRPr lang="zh-CN" altLang="en-US">
              <a:sym typeface="+mn-ea"/>
            </a:endParaRPr>
          </a:p>
        </p:txBody>
      </p:sp>
      <p:sp>
        <p:nvSpPr>
          <p:cNvPr id="3" name="内容占位符 2"/>
          <p:cNvSpPr>
            <a:spLocks noGrp="1"/>
          </p:cNvSpPr>
          <p:nvPr>
            <p:ph idx="1"/>
          </p:nvPr>
        </p:nvSpPr>
        <p:spPr/>
        <p:txBody>
          <a:bodyPr>
            <a:normAutofit/>
          </a:bodyPr>
          <a:p>
            <a:endParaRPr lang="zh-CN" altLang="en-US"/>
          </a:p>
        </p:txBody>
      </p:sp>
      <p:sp>
        <p:nvSpPr>
          <p:cNvPr id="337923" name="Text Box 3"/>
          <p:cNvSpPr txBox="1"/>
          <p:nvPr/>
        </p:nvSpPr>
        <p:spPr>
          <a:xfrm>
            <a:off x="487680" y="1897380"/>
            <a:ext cx="3519805" cy="1297940"/>
          </a:xfrm>
          <a:prstGeom prst="rect">
            <a:avLst/>
          </a:prstGeom>
          <a:noFill/>
          <a:ln w="9525">
            <a:noFill/>
          </a:ln>
        </p:spPr>
        <p:txBody>
          <a:bodyPr wrap="squar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2180">
              <a:lnSpc>
                <a:spcPct val="140000"/>
              </a:lnSpc>
              <a:spcBef>
                <a:spcPct val="0"/>
              </a:spcBef>
              <a:buNone/>
            </a:pPr>
            <a:r>
              <a:rPr lang="en-US" altLang="zh-CN" sz="2800" b="1" dirty="0">
                <a:solidFill>
                  <a:srgbClr val="000000"/>
                </a:solidFill>
                <a:latin typeface="微软雅黑" panose="020B0503020204020204" pitchFamily="34" charset="-122"/>
                <a:ea typeface="微软雅黑" panose="020B0503020204020204" pitchFamily="34" charset="-122"/>
              </a:rPr>
              <a:t>1</a:t>
            </a:r>
            <a:r>
              <a:rPr lang="zh-CN" altLang="en-US" sz="2800" b="1" dirty="0">
                <a:solidFill>
                  <a:srgbClr val="000000"/>
                </a:solidFill>
                <a:latin typeface="微软雅黑" panose="020B0503020204020204" pitchFamily="34" charset="-122"/>
                <a:ea typeface="微软雅黑" panose="020B0503020204020204" pitchFamily="34" charset="-122"/>
              </a:rPr>
              <a:t>、编辑短信</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lvl="0" indent="0" defTabSz="932180">
              <a:lnSpc>
                <a:spcPct val="140000"/>
              </a:lnSpc>
              <a:spcBef>
                <a:spcPct val="0"/>
              </a:spcBef>
              <a:buNone/>
            </a:pPr>
            <a:r>
              <a:rPr lang="en-US" altLang="zh-CN" sz="2800" b="1" dirty="0">
                <a:solidFill>
                  <a:srgbClr val="000000"/>
                </a:solidFill>
                <a:latin typeface="微软雅黑" panose="020B0503020204020204" pitchFamily="34" charset="-122"/>
                <a:ea typeface="微软雅黑" panose="020B0503020204020204" pitchFamily="34" charset="-122"/>
              </a:rPr>
              <a:t>2</a:t>
            </a:r>
            <a:r>
              <a:rPr lang="zh-CN" altLang="en-US" sz="2800" b="1" dirty="0">
                <a:solidFill>
                  <a:srgbClr val="000000"/>
                </a:solidFill>
                <a:latin typeface="微软雅黑" panose="020B0503020204020204" pitchFamily="34" charset="-122"/>
                <a:ea typeface="微软雅黑" panose="020B0503020204020204" pitchFamily="34" charset="-122"/>
              </a:rPr>
              <a:t>、发送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按发送键</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37925" name="Text Box 5"/>
          <p:cNvSpPr txBox="1"/>
          <p:nvPr/>
        </p:nvSpPr>
        <p:spPr>
          <a:xfrm>
            <a:off x="441325" y="1308100"/>
            <a:ext cx="4079875" cy="646430"/>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3600" b="1" dirty="0">
                <a:solidFill>
                  <a:srgbClr val="FF6600"/>
                </a:solidFill>
                <a:latin typeface="微软雅黑" panose="020B0503020204020204" pitchFamily="34" charset="-122"/>
                <a:ea typeface="微软雅黑" panose="020B0503020204020204" pitchFamily="34" charset="-122"/>
              </a:rPr>
              <a:t>如何发送短信</a:t>
            </a:r>
            <a:r>
              <a:rPr lang="en-US" altLang="zh-CN" sz="3600" b="1" dirty="0">
                <a:solidFill>
                  <a:srgbClr val="FF6600"/>
                </a:solidFill>
                <a:latin typeface="微软雅黑" panose="020B0503020204020204" pitchFamily="34" charset="-122"/>
                <a:ea typeface="微软雅黑" panose="020B0503020204020204" pitchFamily="34" charset="-122"/>
              </a:rPr>
              <a:t>?</a:t>
            </a:r>
            <a:endParaRPr lang="en-US" altLang="zh-CN" sz="3600" b="1" dirty="0">
              <a:solidFill>
                <a:srgbClr val="FF6600"/>
              </a:solidFill>
              <a:latin typeface="微软雅黑" panose="020B0503020204020204" pitchFamily="34" charset="-122"/>
              <a:ea typeface="微软雅黑" panose="020B0503020204020204" pitchFamily="34" charset="-122"/>
            </a:endParaRPr>
          </a:p>
        </p:txBody>
      </p:sp>
      <p:pic>
        <p:nvPicPr>
          <p:cNvPr id="337926" name="Picture 6" descr="摩托罗拉 C261"/>
          <p:cNvPicPr>
            <a:picLocks noChangeAspect="1"/>
          </p:cNvPicPr>
          <p:nvPr/>
        </p:nvPicPr>
        <p:blipFill>
          <a:blip r:embed="rId1"/>
          <a:stretch>
            <a:fillRect/>
          </a:stretch>
        </p:blipFill>
        <p:spPr>
          <a:xfrm>
            <a:off x="407988" y="3348038"/>
            <a:ext cx="3673475" cy="2774950"/>
          </a:xfrm>
          <a:prstGeom prst="rect">
            <a:avLst/>
          </a:prstGeom>
          <a:noFill/>
          <a:ln w="9525">
            <a:noFill/>
          </a:ln>
        </p:spPr>
      </p:pic>
      <p:sp>
        <p:nvSpPr>
          <p:cNvPr id="337927" name="Rectangle 7"/>
          <p:cNvSpPr/>
          <p:nvPr/>
        </p:nvSpPr>
        <p:spPr>
          <a:xfrm>
            <a:off x="1876425" y="3856038"/>
            <a:ext cx="735013" cy="952500"/>
          </a:xfrm>
          <a:prstGeom prst="rect">
            <a:avLst/>
          </a:prstGeom>
          <a:solidFill>
            <a:schemeClr val="bg2"/>
          </a:solidFill>
          <a:ln w="28575" cap="flat" cmpd="sng">
            <a:solidFill>
              <a:schemeClr val="hlink"/>
            </a:solidFill>
            <a:prstDash val="solid"/>
            <a:miter/>
            <a:headEnd type="none" w="med" len="med"/>
            <a:tailEnd type="none" w="med" len="med"/>
          </a:ln>
        </p:spPr>
        <p:txBody>
          <a:bodyPr wrap="none" lIns="93286" tIns="46644" rIns="93286" bIns="46644"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endParaRPr lang="zh-CN" altLang="zh-CN" sz="2400" dirty="0">
              <a:latin typeface="Arial" panose="020B0604020202020204" pitchFamily="34" charset="0"/>
              <a:ea typeface="楷体_GB2312" pitchFamily="49" charset="-122"/>
            </a:endParaRPr>
          </a:p>
        </p:txBody>
      </p:sp>
      <p:sp>
        <p:nvSpPr>
          <p:cNvPr id="337928" name="Text Box 8"/>
          <p:cNvSpPr txBox="1"/>
          <p:nvPr/>
        </p:nvSpPr>
        <p:spPr>
          <a:xfrm>
            <a:off x="1876425" y="3856038"/>
            <a:ext cx="731838" cy="1177925"/>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1400" dirty="0">
                <a:solidFill>
                  <a:srgbClr val="FF0000"/>
                </a:solidFill>
                <a:latin typeface="宋体" panose="02010600030101010101" pitchFamily="2" charset="-122"/>
              </a:rPr>
              <a:t>下载：</a:t>
            </a:r>
            <a:endParaRPr lang="zh-CN" altLang="en-US" sz="1400" dirty="0">
              <a:solidFill>
                <a:srgbClr val="FF0000"/>
              </a:solidFill>
              <a:latin typeface="宋体" panose="02010600030101010101" pitchFamily="2" charset="-122"/>
            </a:endParaRPr>
          </a:p>
          <a:p>
            <a:pPr marL="0" lvl="0" indent="0" defTabSz="933450">
              <a:spcBef>
                <a:spcPct val="0"/>
              </a:spcBef>
              <a:buNone/>
            </a:pPr>
            <a:r>
              <a:rPr lang="zh-CN" altLang="en-US" sz="1400" dirty="0">
                <a:solidFill>
                  <a:srgbClr val="FF0000"/>
                </a:solidFill>
                <a:latin typeface="宋体" panose="02010600030101010101" pitchFamily="2" charset="-122"/>
              </a:rPr>
              <a:t>“千万</a:t>
            </a:r>
            <a:endParaRPr lang="zh-CN" altLang="en-US" sz="1400" dirty="0">
              <a:solidFill>
                <a:srgbClr val="FF0000"/>
              </a:solidFill>
              <a:latin typeface="宋体" panose="02010600030101010101" pitchFamily="2" charset="-122"/>
            </a:endParaRPr>
          </a:p>
          <a:p>
            <a:pPr marL="0" lvl="0" indent="0" defTabSz="933450">
              <a:spcBef>
                <a:spcPct val="0"/>
              </a:spcBef>
              <a:buNone/>
            </a:pPr>
            <a:r>
              <a:rPr lang="zh-CN" altLang="en-US" sz="1400" dirty="0">
                <a:solidFill>
                  <a:srgbClr val="FF0000"/>
                </a:solidFill>
                <a:latin typeface="宋体" panose="02010600030101010101" pitchFamily="2" charset="-122"/>
              </a:rPr>
              <a:t>里追寻</a:t>
            </a:r>
            <a:endParaRPr lang="zh-CN" altLang="en-US" sz="1400" dirty="0">
              <a:solidFill>
                <a:srgbClr val="FF0000"/>
              </a:solidFill>
              <a:latin typeface="宋体" panose="02010600030101010101" pitchFamily="2" charset="-122"/>
            </a:endParaRPr>
          </a:p>
          <a:p>
            <a:pPr marL="0" lvl="0" indent="0" defTabSz="933450">
              <a:spcBef>
                <a:spcPct val="0"/>
              </a:spcBef>
              <a:buNone/>
            </a:pPr>
            <a:r>
              <a:rPr lang="zh-CN" altLang="en-US" sz="1400" dirty="0">
                <a:solidFill>
                  <a:srgbClr val="FF0000"/>
                </a:solidFill>
                <a:latin typeface="宋体" panose="02010600030101010101" pitchFamily="2" charset="-122"/>
              </a:rPr>
              <a:t>你”</a:t>
            </a:r>
            <a:endParaRPr lang="zh-CN" altLang="en-US" sz="1400" dirty="0">
              <a:solidFill>
                <a:srgbClr val="FF0000"/>
              </a:solidFill>
              <a:latin typeface="宋体" panose="02010600030101010101" pitchFamily="2" charset="-122"/>
            </a:endParaRPr>
          </a:p>
          <a:p>
            <a:pPr marL="0" lvl="0" indent="0" defTabSz="933450">
              <a:spcBef>
                <a:spcPct val="0"/>
              </a:spcBef>
              <a:buNone/>
            </a:pPr>
            <a:endParaRPr lang="en-US" altLang="zh-CN" sz="1400" dirty="0">
              <a:solidFill>
                <a:srgbClr val="FF0000"/>
              </a:solidFill>
              <a:latin typeface="宋体" panose="02010600030101010101" pitchFamily="2" charset="-122"/>
            </a:endParaRPr>
          </a:p>
        </p:txBody>
      </p:sp>
      <p:sp>
        <p:nvSpPr>
          <p:cNvPr id="337929" name="AutoShape 9"/>
          <p:cNvSpPr>
            <a:spLocks noChangeArrowheads="1"/>
          </p:cNvSpPr>
          <p:nvPr/>
        </p:nvSpPr>
        <p:spPr bwMode="auto">
          <a:xfrm>
            <a:off x="2538413" y="4964113"/>
            <a:ext cx="293688" cy="293688"/>
          </a:xfrm>
          <a:prstGeom prst="star5">
            <a:avLst/>
          </a:prstGeom>
          <a:solidFill>
            <a:srgbClr val="FF0000"/>
          </a:solidFill>
          <a:ln w="9525">
            <a:solidFill>
              <a:schemeClr val="tx1"/>
            </a:solidFill>
            <a:miter lim="800000"/>
          </a:ln>
          <a:effectLst/>
        </p:spPr>
        <p:txBody>
          <a:bodyPr wrap="none" lIns="91430" tIns="45716" rIns="91430" bIns="45716"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p:txBody>
      </p:sp>
      <p:grpSp>
        <p:nvGrpSpPr>
          <p:cNvPr id="4" name="Group 10"/>
          <p:cNvGrpSpPr/>
          <p:nvPr/>
        </p:nvGrpSpPr>
        <p:grpSpPr>
          <a:xfrm>
            <a:off x="1803400" y="4451350"/>
            <a:ext cx="652463" cy="704850"/>
            <a:chOff x="282" y="2601"/>
            <a:chExt cx="403" cy="435"/>
          </a:xfrm>
        </p:grpSpPr>
        <p:sp>
          <p:nvSpPr>
            <p:cNvPr id="19507" name="Freeform 11"/>
            <p:cNvSpPr/>
            <p:nvPr/>
          </p:nvSpPr>
          <p:spPr>
            <a:xfrm>
              <a:off x="282" y="2835"/>
              <a:ext cx="144" cy="201"/>
            </a:xfrm>
            <a:custGeom>
              <a:avLst/>
              <a:gdLst>
                <a:gd name="txL" fmla="*/ 0 w 144"/>
                <a:gd name="txT" fmla="*/ 0 h 201"/>
                <a:gd name="txR" fmla="*/ 144 w 144"/>
                <a:gd name="txB" fmla="*/ 201 h 201"/>
              </a:gdLst>
              <a:ahLst/>
              <a:cxnLst>
                <a:cxn ang="0">
                  <a:pos x="0" y="94"/>
                </a:cxn>
                <a:cxn ang="0">
                  <a:pos x="9" y="139"/>
                </a:cxn>
                <a:cxn ang="0">
                  <a:pos x="31" y="175"/>
                </a:cxn>
                <a:cxn ang="0">
                  <a:pos x="59" y="194"/>
                </a:cxn>
                <a:cxn ang="0">
                  <a:pos x="82" y="198"/>
                </a:cxn>
                <a:cxn ang="0">
                  <a:pos x="108" y="201"/>
                </a:cxn>
                <a:cxn ang="0">
                  <a:pos x="139" y="151"/>
                </a:cxn>
                <a:cxn ang="0">
                  <a:pos x="144" y="0"/>
                </a:cxn>
                <a:cxn ang="0">
                  <a:pos x="0" y="94"/>
                </a:cxn>
              </a:cxnLst>
              <a:rect l="txL" t="txT" r="txR" b="txB"/>
              <a:pathLst>
                <a:path w="144" h="201">
                  <a:moveTo>
                    <a:pt x="0" y="94"/>
                  </a:moveTo>
                  <a:lnTo>
                    <a:pt x="9" y="139"/>
                  </a:lnTo>
                  <a:lnTo>
                    <a:pt x="31" y="175"/>
                  </a:lnTo>
                  <a:lnTo>
                    <a:pt x="59" y="194"/>
                  </a:lnTo>
                  <a:lnTo>
                    <a:pt x="82" y="198"/>
                  </a:lnTo>
                  <a:lnTo>
                    <a:pt x="108" y="201"/>
                  </a:lnTo>
                  <a:lnTo>
                    <a:pt x="139" y="151"/>
                  </a:lnTo>
                  <a:lnTo>
                    <a:pt x="144" y="0"/>
                  </a:lnTo>
                  <a:lnTo>
                    <a:pt x="0" y="94"/>
                  </a:lnTo>
                  <a:close/>
                </a:path>
              </a:pathLst>
            </a:custGeom>
            <a:solidFill>
              <a:srgbClr val="E5B070">
                <a:alpha val="100000"/>
              </a:srgbClr>
            </a:solidFill>
            <a:ln w="9525">
              <a:noFill/>
            </a:ln>
          </p:spPr>
          <p:txBody>
            <a:bodyPr/>
            <a:p>
              <a:endParaRPr lang="zh-CN" altLang="en-US"/>
            </a:p>
          </p:txBody>
        </p:sp>
        <p:sp>
          <p:nvSpPr>
            <p:cNvPr id="19508" name="Freeform 12"/>
            <p:cNvSpPr/>
            <p:nvPr/>
          </p:nvSpPr>
          <p:spPr>
            <a:xfrm>
              <a:off x="282" y="2835"/>
              <a:ext cx="144" cy="201"/>
            </a:xfrm>
            <a:custGeom>
              <a:avLst/>
              <a:gdLst>
                <a:gd name="txL" fmla="*/ 0 w 144"/>
                <a:gd name="txT" fmla="*/ 0 h 201"/>
                <a:gd name="txR" fmla="*/ 144 w 144"/>
                <a:gd name="txB" fmla="*/ 201 h 201"/>
              </a:gdLst>
              <a:ahLst/>
              <a:cxnLst>
                <a:cxn ang="0">
                  <a:pos x="0" y="94"/>
                </a:cxn>
                <a:cxn ang="0">
                  <a:pos x="9" y="139"/>
                </a:cxn>
                <a:cxn ang="0">
                  <a:pos x="31" y="175"/>
                </a:cxn>
                <a:cxn ang="0">
                  <a:pos x="59" y="194"/>
                </a:cxn>
                <a:cxn ang="0">
                  <a:pos x="82" y="198"/>
                </a:cxn>
                <a:cxn ang="0">
                  <a:pos x="108" y="201"/>
                </a:cxn>
                <a:cxn ang="0">
                  <a:pos x="139" y="151"/>
                </a:cxn>
                <a:cxn ang="0">
                  <a:pos x="144" y="0"/>
                </a:cxn>
                <a:cxn ang="0">
                  <a:pos x="0" y="94"/>
                </a:cxn>
              </a:cxnLst>
              <a:rect l="txL" t="txT" r="txR" b="txB"/>
              <a:pathLst>
                <a:path w="144" h="201">
                  <a:moveTo>
                    <a:pt x="0" y="94"/>
                  </a:moveTo>
                  <a:lnTo>
                    <a:pt x="9" y="139"/>
                  </a:lnTo>
                  <a:lnTo>
                    <a:pt x="31" y="175"/>
                  </a:lnTo>
                  <a:lnTo>
                    <a:pt x="59" y="194"/>
                  </a:lnTo>
                  <a:lnTo>
                    <a:pt x="82" y="198"/>
                  </a:lnTo>
                  <a:lnTo>
                    <a:pt x="108" y="201"/>
                  </a:lnTo>
                  <a:lnTo>
                    <a:pt x="139" y="151"/>
                  </a:lnTo>
                  <a:lnTo>
                    <a:pt x="144" y="0"/>
                  </a:lnTo>
                  <a:lnTo>
                    <a:pt x="0" y="94"/>
                  </a:lnTo>
                  <a:close/>
                </a:path>
              </a:pathLst>
            </a:custGeom>
            <a:solidFill>
              <a:srgbClr val="E5B070">
                <a:alpha val="100000"/>
              </a:srgbClr>
            </a:solidFill>
            <a:ln w="9525">
              <a:noFill/>
            </a:ln>
          </p:spPr>
          <p:txBody>
            <a:bodyPr/>
            <a:p>
              <a:endParaRPr lang="zh-CN" altLang="en-US"/>
            </a:p>
          </p:txBody>
        </p:sp>
        <p:sp>
          <p:nvSpPr>
            <p:cNvPr id="19509" name="Freeform 13"/>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 ang="0">
                  <a:pos x="0" y="400"/>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lnTo>
                    <a:pt x="0" y="400"/>
                  </a:lnTo>
                  <a:close/>
                </a:path>
              </a:pathLst>
            </a:custGeom>
            <a:solidFill>
              <a:srgbClr val="E5B070">
                <a:alpha val="100000"/>
              </a:srgbClr>
            </a:solidFill>
            <a:ln w="9525">
              <a:noFill/>
            </a:ln>
          </p:spPr>
          <p:txBody>
            <a:bodyPr/>
            <a:p>
              <a:endParaRPr lang="zh-CN" altLang="en-US"/>
            </a:p>
          </p:txBody>
        </p:sp>
        <p:sp>
          <p:nvSpPr>
            <p:cNvPr id="19510" name="Freeform 14"/>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 ang="0">
                  <a:pos x="0" y="400"/>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lnTo>
                    <a:pt x="0" y="400"/>
                  </a:lnTo>
                  <a:close/>
                </a:path>
              </a:pathLst>
            </a:custGeom>
            <a:solidFill>
              <a:srgbClr val="E5B070">
                <a:alpha val="100000"/>
              </a:srgbClr>
            </a:solidFill>
            <a:ln w="9525">
              <a:noFill/>
            </a:ln>
          </p:spPr>
          <p:txBody>
            <a:bodyPr/>
            <a:p>
              <a:endParaRPr lang="zh-CN" altLang="en-US"/>
            </a:p>
          </p:txBody>
        </p:sp>
        <p:sp>
          <p:nvSpPr>
            <p:cNvPr id="19511" name="Freeform 15"/>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12" name="Freeform 16"/>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 ang="0">
                  <a:pos x="0" y="2"/>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lnTo>
                    <a:pt x="0" y="2"/>
                  </a:lnTo>
                  <a:close/>
                </a:path>
              </a:pathLst>
            </a:custGeom>
            <a:solidFill>
              <a:srgbClr val="E5B070">
                <a:alpha val="100000"/>
              </a:srgbClr>
            </a:solidFill>
            <a:ln w="9525">
              <a:noFill/>
            </a:ln>
          </p:spPr>
          <p:txBody>
            <a:bodyPr/>
            <a:p>
              <a:endParaRPr lang="zh-CN" altLang="en-US"/>
            </a:p>
          </p:txBody>
        </p:sp>
        <p:sp>
          <p:nvSpPr>
            <p:cNvPr id="19513" name="Freeform 17"/>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 ang="0">
                  <a:pos x="0" y="2"/>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lnTo>
                    <a:pt x="0" y="2"/>
                  </a:lnTo>
                  <a:close/>
                </a:path>
              </a:pathLst>
            </a:custGeom>
            <a:solidFill>
              <a:srgbClr val="E5B070">
                <a:alpha val="100000"/>
              </a:srgbClr>
            </a:solidFill>
            <a:ln w="9525">
              <a:noFill/>
            </a:ln>
          </p:spPr>
          <p:txBody>
            <a:bodyPr/>
            <a:p>
              <a:endParaRPr lang="zh-CN" altLang="en-US"/>
            </a:p>
          </p:txBody>
        </p:sp>
        <p:sp>
          <p:nvSpPr>
            <p:cNvPr id="19514" name="Freeform 18"/>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15" name="Freeform 19"/>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 ang="0">
                  <a:pos x="21" y="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lnTo>
                    <a:pt x="21" y="0"/>
                  </a:lnTo>
                  <a:close/>
                </a:path>
              </a:pathLst>
            </a:custGeom>
            <a:solidFill>
              <a:srgbClr val="E5B070">
                <a:alpha val="100000"/>
              </a:srgbClr>
            </a:solidFill>
            <a:ln w="9525">
              <a:noFill/>
            </a:ln>
          </p:spPr>
          <p:txBody>
            <a:bodyPr/>
            <a:p>
              <a:endParaRPr lang="zh-CN" altLang="en-US"/>
            </a:p>
          </p:txBody>
        </p:sp>
        <p:sp>
          <p:nvSpPr>
            <p:cNvPr id="19516" name="Freeform 20"/>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 ang="0">
                  <a:pos x="21" y="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lnTo>
                    <a:pt x="21" y="0"/>
                  </a:lnTo>
                  <a:close/>
                </a:path>
              </a:pathLst>
            </a:custGeom>
            <a:solidFill>
              <a:srgbClr val="E5B070">
                <a:alpha val="100000"/>
              </a:srgbClr>
            </a:solidFill>
            <a:ln w="9525">
              <a:noFill/>
            </a:ln>
          </p:spPr>
          <p:txBody>
            <a:bodyPr/>
            <a:p>
              <a:endParaRPr lang="zh-CN" altLang="en-US"/>
            </a:p>
          </p:txBody>
        </p:sp>
        <p:sp>
          <p:nvSpPr>
            <p:cNvPr id="19517" name="Freeform 21"/>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18" name="Freeform 22"/>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 ang="0">
                  <a:pos x="0" y="0"/>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lnTo>
                    <a:pt x="0" y="0"/>
                  </a:lnTo>
                  <a:close/>
                </a:path>
              </a:pathLst>
            </a:custGeom>
            <a:solidFill>
              <a:srgbClr val="E5B070">
                <a:alpha val="100000"/>
              </a:srgbClr>
            </a:solidFill>
            <a:ln w="9525">
              <a:noFill/>
            </a:ln>
          </p:spPr>
          <p:txBody>
            <a:bodyPr/>
            <a:p>
              <a:endParaRPr lang="zh-CN" altLang="en-US"/>
            </a:p>
          </p:txBody>
        </p:sp>
        <p:sp>
          <p:nvSpPr>
            <p:cNvPr id="19519" name="Freeform 23"/>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 ang="0">
                  <a:pos x="0" y="0"/>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lnTo>
                    <a:pt x="0" y="0"/>
                  </a:lnTo>
                  <a:close/>
                </a:path>
              </a:pathLst>
            </a:custGeom>
            <a:solidFill>
              <a:srgbClr val="E5B070">
                <a:alpha val="100000"/>
              </a:srgbClr>
            </a:solidFill>
            <a:ln w="9525">
              <a:noFill/>
            </a:ln>
          </p:spPr>
          <p:txBody>
            <a:bodyPr/>
            <a:p>
              <a:endParaRPr lang="zh-CN" altLang="en-US"/>
            </a:p>
          </p:txBody>
        </p:sp>
        <p:sp>
          <p:nvSpPr>
            <p:cNvPr id="19520" name="Freeform 24"/>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21" name="Freeform 25"/>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 ang="0">
                  <a:pos x="0" y="260"/>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lnTo>
                    <a:pt x="0" y="260"/>
                  </a:lnTo>
                  <a:close/>
                </a:path>
              </a:pathLst>
            </a:custGeom>
            <a:solidFill>
              <a:srgbClr val="E5B070">
                <a:alpha val="100000"/>
              </a:srgbClr>
            </a:solidFill>
            <a:ln w="9525">
              <a:noFill/>
            </a:ln>
          </p:spPr>
          <p:txBody>
            <a:bodyPr/>
            <a:p>
              <a:endParaRPr lang="zh-CN" altLang="en-US"/>
            </a:p>
          </p:txBody>
        </p:sp>
        <p:sp>
          <p:nvSpPr>
            <p:cNvPr id="19522" name="Freeform 26"/>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 ang="0">
                  <a:pos x="0" y="260"/>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lnTo>
                    <a:pt x="0" y="260"/>
                  </a:lnTo>
                  <a:close/>
                </a:path>
              </a:pathLst>
            </a:custGeom>
            <a:solidFill>
              <a:srgbClr val="E5B070">
                <a:alpha val="100000"/>
              </a:srgbClr>
            </a:solidFill>
            <a:ln w="9525">
              <a:noFill/>
            </a:ln>
          </p:spPr>
          <p:txBody>
            <a:bodyPr/>
            <a:p>
              <a:endParaRPr lang="zh-CN" altLang="en-US"/>
            </a:p>
          </p:txBody>
        </p:sp>
        <p:sp>
          <p:nvSpPr>
            <p:cNvPr id="19523" name="Freeform 27"/>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24" name="Freeform 28"/>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 ang="0">
                  <a:pos x="0" y="19"/>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lnTo>
                    <a:pt x="0" y="19"/>
                  </a:lnTo>
                  <a:close/>
                </a:path>
              </a:pathLst>
            </a:custGeom>
            <a:solidFill>
              <a:srgbClr val="E5B070">
                <a:alpha val="100000"/>
              </a:srgbClr>
            </a:solidFill>
            <a:ln w="9525">
              <a:noFill/>
            </a:ln>
          </p:spPr>
          <p:txBody>
            <a:bodyPr/>
            <a:p>
              <a:endParaRPr lang="zh-CN" altLang="en-US"/>
            </a:p>
          </p:txBody>
        </p:sp>
        <p:sp>
          <p:nvSpPr>
            <p:cNvPr id="19525" name="Freeform 29"/>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 ang="0">
                  <a:pos x="0" y="19"/>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lnTo>
                    <a:pt x="0" y="19"/>
                  </a:lnTo>
                  <a:close/>
                </a:path>
              </a:pathLst>
            </a:custGeom>
            <a:solidFill>
              <a:srgbClr val="E5B070">
                <a:alpha val="100000"/>
              </a:srgbClr>
            </a:solidFill>
            <a:ln w="9525">
              <a:noFill/>
            </a:ln>
          </p:spPr>
          <p:txBody>
            <a:bodyPr/>
            <a:p>
              <a:endParaRPr lang="zh-CN" altLang="en-US"/>
            </a:p>
          </p:txBody>
        </p:sp>
        <p:sp>
          <p:nvSpPr>
            <p:cNvPr id="19526" name="Freeform 30"/>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27" name="Freeform 31"/>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 ang="0">
                  <a:pos x="0" y="16"/>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lnTo>
                    <a:pt x="0" y="16"/>
                  </a:lnTo>
                  <a:close/>
                </a:path>
              </a:pathLst>
            </a:custGeom>
            <a:solidFill>
              <a:srgbClr val="777777">
                <a:alpha val="100000"/>
              </a:srgbClr>
            </a:solidFill>
            <a:ln w="9525">
              <a:noFill/>
            </a:ln>
          </p:spPr>
          <p:txBody>
            <a:bodyPr/>
            <a:p>
              <a:endParaRPr lang="zh-CN" altLang="en-US"/>
            </a:p>
          </p:txBody>
        </p:sp>
        <p:sp>
          <p:nvSpPr>
            <p:cNvPr id="19528" name="Freeform 32"/>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 ang="0">
                  <a:pos x="0" y="16"/>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lnTo>
                    <a:pt x="0" y="16"/>
                  </a:lnTo>
                  <a:close/>
                </a:path>
              </a:pathLst>
            </a:custGeom>
            <a:solidFill>
              <a:srgbClr val="777777">
                <a:alpha val="100000"/>
              </a:srgbClr>
            </a:solidFill>
            <a:ln w="9525">
              <a:noFill/>
            </a:ln>
          </p:spPr>
          <p:txBody>
            <a:bodyPr/>
            <a:p>
              <a:endParaRPr lang="zh-CN" altLang="en-US"/>
            </a:p>
          </p:txBody>
        </p:sp>
        <p:sp>
          <p:nvSpPr>
            <p:cNvPr id="19529" name="Freeform 33"/>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30" name="Freeform 34"/>
            <p:cNvSpPr/>
            <p:nvPr/>
          </p:nvSpPr>
          <p:spPr>
            <a:xfrm>
              <a:off x="579" y="2889"/>
              <a:ext cx="61" cy="19"/>
            </a:xfrm>
            <a:custGeom>
              <a:avLst/>
              <a:gdLst>
                <a:gd name="txL" fmla="*/ 0 w 61"/>
                <a:gd name="txT" fmla="*/ 0 h 19"/>
                <a:gd name="txR" fmla="*/ 61 w 61"/>
                <a:gd name="txB" fmla="*/ 19 h 19"/>
              </a:gdLst>
              <a:ahLst/>
              <a:cxnLst>
                <a:cxn ang="0">
                  <a:pos x="16" y="2"/>
                </a:cxn>
                <a:cxn ang="0">
                  <a:pos x="4" y="7"/>
                </a:cxn>
                <a:cxn ang="0">
                  <a:pos x="0" y="12"/>
                </a:cxn>
                <a:cxn ang="0">
                  <a:pos x="2" y="17"/>
                </a:cxn>
                <a:cxn ang="0">
                  <a:pos x="11" y="19"/>
                </a:cxn>
                <a:cxn ang="0">
                  <a:pos x="30" y="19"/>
                </a:cxn>
                <a:cxn ang="0">
                  <a:pos x="49" y="19"/>
                </a:cxn>
                <a:cxn ang="0">
                  <a:pos x="59" y="14"/>
                </a:cxn>
                <a:cxn ang="0">
                  <a:pos x="61" y="7"/>
                </a:cxn>
                <a:cxn ang="0">
                  <a:pos x="56" y="2"/>
                </a:cxn>
                <a:cxn ang="0">
                  <a:pos x="49" y="0"/>
                </a:cxn>
                <a:cxn ang="0">
                  <a:pos x="30" y="0"/>
                </a:cxn>
                <a:cxn ang="0">
                  <a:pos x="16" y="2"/>
                </a:cxn>
              </a:cxnLst>
              <a:rect l="txL" t="txT" r="txR" b="txB"/>
              <a:pathLst>
                <a:path w="61" h="19">
                  <a:moveTo>
                    <a:pt x="16" y="2"/>
                  </a:moveTo>
                  <a:lnTo>
                    <a:pt x="4" y="7"/>
                  </a:lnTo>
                  <a:lnTo>
                    <a:pt x="0" y="12"/>
                  </a:lnTo>
                  <a:lnTo>
                    <a:pt x="2" y="17"/>
                  </a:lnTo>
                  <a:lnTo>
                    <a:pt x="11" y="19"/>
                  </a:lnTo>
                  <a:lnTo>
                    <a:pt x="30" y="19"/>
                  </a:lnTo>
                  <a:lnTo>
                    <a:pt x="49" y="19"/>
                  </a:lnTo>
                  <a:lnTo>
                    <a:pt x="59" y="14"/>
                  </a:lnTo>
                  <a:lnTo>
                    <a:pt x="61" y="7"/>
                  </a:lnTo>
                  <a:lnTo>
                    <a:pt x="56" y="2"/>
                  </a:lnTo>
                  <a:lnTo>
                    <a:pt x="49" y="0"/>
                  </a:lnTo>
                  <a:lnTo>
                    <a:pt x="30" y="0"/>
                  </a:lnTo>
                  <a:lnTo>
                    <a:pt x="16" y="2"/>
                  </a:lnTo>
                  <a:close/>
                </a:path>
              </a:pathLst>
            </a:custGeom>
            <a:solidFill>
              <a:srgbClr val="222222">
                <a:alpha val="100000"/>
              </a:srgbClr>
            </a:solidFill>
            <a:ln w="9525">
              <a:noFill/>
            </a:ln>
          </p:spPr>
          <p:txBody>
            <a:bodyPr/>
            <a:p>
              <a:endParaRPr lang="zh-CN" altLang="en-US"/>
            </a:p>
          </p:txBody>
        </p:sp>
        <p:sp>
          <p:nvSpPr>
            <p:cNvPr id="19531" name="Freeform 35"/>
            <p:cNvSpPr/>
            <p:nvPr/>
          </p:nvSpPr>
          <p:spPr>
            <a:xfrm>
              <a:off x="579" y="2888"/>
              <a:ext cx="61" cy="19"/>
            </a:xfrm>
            <a:custGeom>
              <a:avLst/>
              <a:gdLst>
                <a:gd name="txL" fmla="*/ 0 w 61"/>
                <a:gd name="txT" fmla="*/ 0 h 19"/>
                <a:gd name="txR" fmla="*/ 61 w 61"/>
                <a:gd name="txB" fmla="*/ 19 h 19"/>
              </a:gdLst>
              <a:ahLst/>
              <a:cxnLst>
                <a:cxn ang="0">
                  <a:pos x="16" y="2"/>
                </a:cxn>
                <a:cxn ang="0">
                  <a:pos x="4" y="7"/>
                </a:cxn>
                <a:cxn ang="0">
                  <a:pos x="0" y="12"/>
                </a:cxn>
                <a:cxn ang="0">
                  <a:pos x="2" y="17"/>
                </a:cxn>
                <a:cxn ang="0">
                  <a:pos x="11" y="19"/>
                </a:cxn>
                <a:cxn ang="0">
                  <a:pos x="30" y="19"/>
                </a:cxn>
                <a:cxn ang="0">
                  <a:pos x="49" y="19"/>
                </a:cxn>
                <a:cxn ang="0">
                  <a:pos x="59" y="14"/>
                </a:cxn>
                <a:cxn ang="0">
                  <a:pos x="61" y="7"/>
                </a:cxn>
                <a:cxn ang="0">
                  <a:pos x="56" y="2"/>
                </a:cxn>
                <a:cxn ang="0">
                  <a:pos x="49" y="0"/>
                </a:cxn>
                <a:cxn ang="0">
                  <a:pos x="30" y="0"/>
                </a:cxn>
                <a:cxn ang="0">
                  <a:pos x="16" y="2"/>
                </a:cxn>
              </a:cxnLst>
              <a:rect l="txL" t="txT" r="txR" b="txB"/>
              <a:pathLst>
                <a:path w="61" h="19">
                  <a:moveTo>
                    <a:pt x="16" y="2"/>
                  </a:moveTo>
                  <a:lnTo>
                    <a:pt x="4" y="7"/>
                  </a:lnTo>
                  <a:lnTo>
                    <a:pt x="0" y="12"/>
                  </a:lnTo>
                  <a:lnTo>
                    <a:pt x="2" y="17"/>
                  </a:lnTo>
                  <a:lnTo>
                    <a:pt x="11" y="19"/>
                  </a:lnTo>
                  <a:lnTo>
                    <a:pt x="30" y="19"/>
                  </a:lnTo>
                  <a:lnTo>
                    <a:pt x="49" y="19"/>
                  </a:lnTo>
                  <a:lnTo>
                    <a:pt x="59" y="14"/>
                  </a:lnTo>
                  <a:lnTo>
                    <a:pt x="61" y="7"/>
                  </a:lnTo>
                  <a:lnTo>
                    <a:pt x="56" y="2"/>
                  </a:lnTo>
                  <a:lnTo>
                    <a:pt x="49" y="0"/>
                  </a:lnTo>
                  <a:lnTo>
                    <a:pt x="30" y="0"/>
                  </a:lnTo>
                  <a:lnTo>
                    <a:pt x="16" y="2"/>
                  </a:lnTo>
                  <a:close/>
                </a:path>
              </a:pathLst>
            </a:custGeom>
            <a:solidFill>
              <a:srgbClr val="222222">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32" name="Freeform 36"/>
            <p:cNvSpPr/>
            <p:nvPr/>
          </p:nvSpPr>
          <p:spPr>
            <a:xfrm>
              <a:off x="506" y="2752"/>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19533" name="Freeform 37"/>
            <p:cNvSpPr/>
            <p:nvPr/>
          </p:nvSpPr>
          <p:spPr>
            <a:xfrm>
              <a:off x="506" y="2752"/>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34" name="Freeform 38"/>
            <p:cNvSpPr/>
            <p:nvPr/>
          </p:nvSpPr>
          <p:spPr>
            <a:xfrm>
              <a:off x="536" y="2745"/>
              <a:ext cx="29" cy="31"/>
            </a:xfrm>
            <a:custGeom>
              <a:avLst/>
              <a:gdLst>
                <a:gd name="txL" fmla="*/ 0 w 29"/>
                <a:gd name="txT" fmla="*/ 0 h 31"/>
                <a:gd name="txR" fmla="*/ 29 w 29"/>
                <a:gd name="txB" fmla="*/ 31 h 31"/>
              </a:gdLst>
              <a:ahLst/>
              <a:cxnLst>
                <a:cxn ang="0">
                  <a:pos x="0" y="5"/>
                </a:cxn>
                <a:cxn ang="0">
                  <a:pos x="5" y="31"/>
                </a:cxn>
                <a:cxn ang="0">
                  <a:pos x="29" y="26"/>
                </a:cxn>
                <a:cxn ang="0">
                  <a:pos x="24" y="0"/>
                </a:cxn>
                <a:cxn ang="0">
                  <a:pos x="0" y="5"/>
                </a:cxn>
              </a:cxnLst>
              <a:rect l="txL" t="txT" r="txR" b="txB"/>
              <a:pathLst>
                <a:path w="29" h="31">
                  <a:moveTo>
                    <a:pt x="0" y="5"/>
                  </a:moveTo>
                  <a:lnTo>
                    <a:pt x="5" y="31"/>
                  </a:lnTo>
                  <a:lnTo>
                    <a:pt x="29" y="26"/>
                  </a:lnTo>
                  <a:lnTo>
                    <a:pt x="24" y="0"/>
                  </a:lnTo>
                  <a:lnTo>
                    <a:pt x="0" y="5"/>
                  </a:lnTo>
                  <a:close/>
                </a:path>
              </a:pathLst>
            </a:custGeom>
            <a:solidFill>
              <a:srgbClr val="FFFFFF">
                <a:alpha val="100000"/>
              </a:srgbClr>
            </a:solidFill>
            <a:ln w="9525">
              <a:noFill/>
            </a:ln>
          </p:spPr>
          <p:txBody>
            <a:bodyPr/>
            <a:p>
              <a:endParaRPr lang="zh-CN" altLang="en-US"/>
            </a:p>
          </p:txBody>
        </p:sp>
        <p:sp>
          <p:nvSpPr>
            <p:cNvPr id="19535" name="Freeform 39"/>
            <p:cNvSpPr/>
            <p:nvPr/>
          </p:nvSpPr>
          <p:spPr>
            <a:xfrm>
              <a:off x="536" y="2745"/>
              <a:ext cx="29" cy="31"/>
            </a:xfrm>
            <a:custGeom>
              <a:avLst/>
              <a:gdLst>
                <a:gd name="txL" fmla="*/ 0 w 29"/>
                <a:gd name="txT" fmla="*/ 0 h 31"/>
                <a:gd name="txR" fmla="*/ 29 w 29"/>
                <a:gd name="txB" fmla="*/ 31 h 31"/>
              </a:gdLst>
              <a:ahLst/>
              <a:cxnLst>
                <a:cxn ang="0">
                  <a:pos x="0" y="5"/>
                </a:cxn>
                <a:cxn ang="0">
                  <a:pos x="5" y="31"/>
                </a:cxn>
                <a:cxn ang="0">
                  <a:pos x="29" y="26"/>
                </a:cxn>
                <a:cxn ang="0">
                  <a:pos x="24" y="0"/>
                </a:cxn>
                <a:cxn ang="0">
                  <a:pos x="0" y="5"/>
                </a:cxn>
              </a:cxnLst>
              <a:rect l="txL" t="txT" r="txR" b="txB"/>
              <a:pathLst>
                <a:path w="29" h="31">
                  <a:moveTo>
                    <a:pt x="0" y="5"/>
                  </a:moveTo>
                  <a:lnTo>
                    <a:pt x="5" y="31"/>
                  </a:lnTo>
                  <a:lnTo>
                    <a:pt x="29" y="26"/>
                  </a:lnTo>
                  <a:lnTo>
                    <a:pt x="24"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36" name="Freeform 40"/>
            <p:cNvSpPr/>
            <p:nvPr/>
          </p:nvSpPr>
          <p:spPr>
            <a:xfrm>
              <a:off x="569" y="2738"/>
              <a:ext cx="29" cy="30"/>
            </a:xfrm>
            <a:custGeom>
              <a:avLst/>
              <a:gdLst>
                <a:gd name="txL" fmla="*/ 0 w 29"/>
                <a:gd name="txT" fmla="*/ 0 h 30"/>
                <a:gd name="txR" fmla="*/ 29 w 29"/>
                <a:gd name="txB" fmla="*/ 30 h 30"/>
              </a:gdLst>
              <a:ahLst/>
              <a:cxnLst>
                <a:cxn ang="0">
                  <a:pos x="0" y="4"/>
                </a:cxn>
                <a:cxn ang="0">
                  <a:pos x="3" y="30"/>
                </a:cxn>
                <a:cxn ang="0">
                  <a:pos x="29" y="26"/>
                </a:cxn>
                <a:cxn ang="0">
                  <a:pos x="21" y="0"/>
                </a:cxn>
                <a:cxn ang="0">
                  <a:pos x="0" y="4"/>
                </a:cxn>
              </a:cxnLst>
              <a:rect l="txL" t="txT" r="txR" b="txB"/>
              <a:pathLst>
                <a:path w="29" h="30">
                  <a:moveTo>
                    <a:pt x="0" y="4"/>
                  </a:moveTo>
                  <a:lnTo>
                    <a:pt x="3" y="30"/>
                  </a:lnTo>
                  <a:lnTo>
                    <a:pt x="29" y="26"/>
                  </a:lnTo>
                  <a:lnTo>
                    <a:pt x="21" y="0"/>
                  </a:lnTo>
                  <a:lnTo>
                    <a:pt x="0" y="4"/>
                  </a:lnTo>
                  <a:close/>
                </a:path>
              </a:pathLst>
            </a:custGeom>
            <a:solidFill>
              <a:srgbClr val="FFFFFF">
                <a:alpha val="100000"/>
              </a:srgbClr>
            </a:solidFill>
            <a:ln w="9525">
              <a:noFill/>
            </a:ln>
          </p:spPr>
          <p:txBody>
            <a:bodyPr/>
            <a:p>
              <a:endParaRPr lang="zh-CN" altLang="en-US"/>
            </a:p>
          </p:txBody>
        </p:sp>
        <p:sp>
          <p:nvSpPr>
            <p:cNvPr id="19537" name="Freeform 41"/>
            <p:cNvSpPr/>
            <p:nvPr/>
          </p:nvSpPr>
          <p:spPr>
            <a:xfrm>
              <a:off x="569" y="2738"/>
              <a:ext cx="29" cy="30"/>
            </a:xfrm>
            <a:custGeom>
              <a:avLst/>
              <a:gdLst>
                <a:gd name="txL" fmla="*/ 0 w 29"/>
                <a:gd name="txT" fmla="*/ 0 h 30"/>
                <a:gd name="txR" fmla="*/ 29 w 29"/>
                <a:gd name="txB" fmla="*/ 30 h 30"/>
              </a:gdLst>
              <a:ahLst/>
              <a:cxnLst>
                <a:cxn ang="0">
                  <a:pos x="0" y="4"/>
                </a:cxn>
                <a:cxn ang="0">
                  <a:pos x="3" y="30"/>
                </a:cxn>
                <a:cxn ang="0">
                  <a:pos x="29" y="26"/>
                </a:cxn>
                <a:cxn ang="0">
                  <a:pos x="21" y="0"/>
                </a:cxn>
                <a:cxn ang="0">
                  <a:pos x="0" y="4"/>
                </a:cxn>
              </a:cxnLst>
              <a:rect l="txL" t="txT" r="txR" b="txB"/>
              <a:pathLst>
                <a:path w="29" h="30">
                  <a:moveTo>
                    <a:pt x="0" y="4"/>
                  </a:moveTo>
                  <a:lnTo>
                    <a:pt x="3" y="30"/>
                  </a:lnTo>
                  <a:lnTo>
                    <a:pt x="29" y="26"/>
                  </a:lnTo>
                  <a:lnTo>
                    <a:pt x="21" y="0"/>
                  </a:lnTo>
                  <a:lnTo>
                    <a:pt x="0" y="4"/>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38" name="Freeform 42"/>
            <p:cNvSpPr/>
            <p:nvPr/>
          </p:nvSpPr>
          <p:spPr>
            <a:xfrm>
              <a:off x="513" y="2790"/>
              <a:ext cx="28" cy="31"/>
            </a:xfrm>
            <a:custGeom>
              <a:avLst/>
              <a:gdLst>
                <a:gd name="txL" fmla="*/ 0 w 28"/>
                <a:gd name="txT" fmla="*/ 0 h 31"/>
                <a:gd name="txR" fmla="*/ 28 w 28"/>
                <a:gd name="txB" fmla="*/ 31 h 31"/>
              </a:gdLst>
              <a:ahLst/>
              <a:cxnLst>
                <a:cxn ang="0">
                  <a:pos x="0" y="2"/>
                </a:cxn>
                <a:cxn ang="0">
                  <a:pos x="2" y="31"/>
                </a:cxn>
                <a:cxn ang="0">
                  <a:pos x="28" y="23"/>
                </a:cxn>
                <a:cxn ang="0">
                  <a:pos x="21" y="0"/>
                </a:cxn>
                <a:cxn ang="0">
                  <a:pos x="0" y="2"/>
                </a:cxn>
              </a:cxnLst>
              <a:rect l="txL" t="txT" r="txR" b="txB"/>
              <a:pathLst>
                <a:path w="28" h="31">
                  <a:moveTo>
                    <a:pt x="0" y="2"/>
                  </a:moveTo>
                  <a:lnTo>
                    <a:pt x="2" y="31"/>
                  </a:lnTo>
                  <a:lnTo>
                    <a:pt x="28" y="23"/>
                  </a:lnTo>
                  <a:lnTo>
                    <a:pt x="21" y="0"/>
                  </a:lnTo>
                  <a:lnTo>
                    <a:pt x="0" y="2"/>
                  </a:lnTo>
                  <a:close/>
                </a:path>
              </a:pathLst>
            </a:custGeom>
            <a:solidFill>
              <a:srgbClr val="FFFFFF">
                <a:alpha val="100000"/>
              </a:srgbClr>
            </a:solidFill>
            <a:ln w="9525">
              <a:noFill/>
            </a:ln>
          </p:spPr>
          <p:txBody>
            <a:bodyPr/>
            <a:p>
              <a:endParaRPr lang="zh-CN" altLang="en-US"/>
            </a:p>
          </p:txBody>
        </p:sp>
        <p:sp>
          <p:nvSpPr>
            <p:cNvPr id="19539" name="Freeform 43"/>
            <p:cNvSpPr/>
            <p:nvPr/>
          </p:nvSpPr>
          <p:spPr>
            <a:xfrm>
              <a:off x="513" y="2790"/>
              <a:ext cx="28" cy="31"/>
            </a:xfrm>
            <a:custGeom>
              <a:avLst/>
              <a:gdLst>
                <a:gd name="txL" fmla="*/ 0 w 28"/>
                <a:gd name="txT" fmla="*/ 0 h 31"/>
                <a:gd name="txR" fmla="*/ 28 w 28"/>
                <a:gd name="txB" fmla="*/ 31 h 31"/>
              </a:gdLst>
              <a:ahLst/>
              <a:cxnLst>
                <a:cxn ang="0">
                  <a:pos x="0" y="2"/>
                </a:cxn>
                <a:cxn ang="0">
                  <a:pos x="2" y="31"/>
                </a:cxn>
                <a:cxn ang="0">
                  <a:pos x="28" y="23"/>
                </a:cxn>
                <a:cxn ang="0">
                  <a:pos x="21" y="0"/>
                </a:cxn>
                <a:cxn ang="0">
                  <a:pos x="0" y="2"/>
                </a:cxn>
              </a:cxnLst>
              <a:rect l="txL" t="txT" r="txR" b="txB"/>
              <a:pathLst>
                <a:path w="28" h="31">
                  <a:moveTo>
                    <a:pt x="0" y="2"/>
                  </a:moveTo>
                  <a:lnTo>
                    <a:pt x="2" y="31"/>
                  </a:lnTo>
                  <a:lnTo>
                    <a:pt x="28" y="23"/>
                  </a:lnTo>
                  <a:lnTo>
                    <a:pt x="21" y="0"/>
                  </a:lnTo>
                  <a:lnTo>
                    <a:pt x="0" y="2"/>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40" name="Freeform 44"/>
            <p:cNvSpPr/>
            <p:nvPr/>
          </p:nvSpPr>
          <p:spPr>
            <a:xfrm>
              <a:off x="543" y="2780"/>
              <a:ext cx="29" cy="33"/>
            </a:xfrm>
            <a:custGeom>
              <a:avLst/>
              <a:gdLst>
                <a:gd name="txL" fmla="*/ 0 w 29"/>
                <a:gd name="txT" fmla="*/ 0 h 33"/>
                <a:gd name="txR" fmla="*/ 29 w 29"/>
                <a:gd name="txB" fmla="*/ 33 h 33"/>
              </a:gdLst>
              <a:ahLst/>
              <a:cxnLst>
                <a:cxn ang="0">
                  <a:pos x="0" y="5"/>
                </a:cxn>
                <a:cxn ang="0">
                  <a:pos x="5" y="33"/>
                </a:cxn>
                <a:cxn ang="0">
                  <a:pos x="29" y="26"/>
                </a:cxn>
                <a:cxn ang="0">
                  <a:pos x="24" y="0"/>
                </a:cxn>
                <a:cxn ang="0">
                  <a:pos x="0" y="5"/>
                </a:cxn>
              </a:cxnLst>
              <a:rect l="txL" t="txT" r="txR" b="txB"/>
              <a:pathLst>
                <a:path w="29" h="33">
                  <a:moveTo>
                    <a:pt x="0" y="5"/>
                  </a:moveTo>
                  <a:lnTo>
                    <a:pt x="5" y="33"/>
                  </a:lnTo>
                  <a:lnTo>
                    <a:pt x="29" y="26"/>
                  </a:lnTo>
                  <a:lnTo>
                    <a:pt x="24" y="0"/>
                  </a:lnTo>
                  <a:lnTo>
                    <a:pt x="0" y="5"/>
                  </a:lnTo>
                  <a:close/>
                </a:path>
              </a:pathLst>
            </a:custGeom>
            <a:solidFill>
              <a:srgbClr val="FFFFFF">
                <a:alpha val="100000"/>
              </a:srgbClr>
            </a:solidFill>
            <a:ln w="9525">
              <a:noFill/>
            </a:ln>
          </p:spPr>
          <p:txBody>
            <a:bodyPr/>
            <a:p>
              <a:endParaRPr lang="zh-CN" altLang="en-US"/>
            </a:p>
          </p:txBody>
        </p:sp>
        <p:sp>
          <p:nvSpPr>
            <p:cNvPr id="19541" name="Freeform 45"/>
            <p:cNvSpPr/>
            <p:nvPr/>
          </p:nvSpPr>
          <p:spPr>
            <a:xfrm>
              <a:off x="543" y="2780"/>
              <a:ext cx="29" cy="33"/>
            </a:xfrm>
            <a:custGeom>
              <a:avLst/>
              <a:gdLst>
                <a:gd name="txL" fmla="*/ 0 w 29"/>
                <a:gd name="txT" fmla="*/ 0 h 33"/>
                <a:gd name="txR" fmla="*/ 29 w 29"/>
                <a:gd name="txB" fmla="*/ 33 h 33"/>
              </a:gdLst>
              <a:ahLst/>
              <a:cxnLst>
                <a:cxn ang="0">
                  <a:pos x="0" y="5"/>
                </a:cxn>
                <a:cxn ang="0">
                  <a:pos x="5" y="33"/>
                </a:cxn>
                <a:cxn ang="0">
                  <a:pos x="29" y="26"/>
                </a:cxn>
                <a:cxn ang="0">
                  <a:pos x="24" y="0"/>
                </a:cxn>
                <a:cxn ang="0">
                  <a:pos x="0" y="5"/>
                </a:cxn>
              </a:cxnLst>
              <a:rect l="txL" t="txT" r="txR" b="txB"/>
              <a:pathLst>
                <a:path w="29" h="33">
                  <a:moveTo>
                    <a:pt x="0" y="5"/>
                  </a:moveTo>
                  <a:lnTo>
                    <a:pt x="5" y="33"/>
                  </a:lnTo>
                  <a:lnTo>
                    <a:pt x="29" y="26"/>
                  </a:lnTo>
                  <a:lnTo>
                    <a:pt x="24"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42" name="Freeform 46"/>
            <p:cNvSpPr/>
            <p:nvPr/>
          </p:nvSpPr>
          <p:spPr>
            <a:xfrm>
              <a:off x="576" y="2773"/>
              <a:ext cx="29" cy="31"/>
            </a:xfrm>
            <a:custGeom>
              <a:avLst/>
              <a:gdLst>
                <a:gd name="txL" fmla="*/ 0 w 29"/>
                <a:gd name="txT" fmla="*/ 0 h 31"/>
                <a:gd name="txR" fmla="*/ 29 w 29"/>
                <a:gd name="txB" fmla="*/ 31 h 31"/>
              </a:gdLst>
              <a:ahLst/>
              <a:cxnLst>
                <a:cxn ang="0">
                  <a:pos x="0" y="5"/>
                </a:cxn>
                <a:cxn ang="0">
                  <a:pos x="3" y="31"/>
                </a:cxn>
                <a:cxn ang="0">
                  <a:pos x="29" y="26"/>
                </a:cxn>
                <a:cxn ang="0">
                  <a:pos x="22" y="0"/>
                </a:cxn>
                <a:cxn ang="0">
                  <a:pos x="0" y="5"/>
                </a:cxn>
              </a:cxnLst>
              <a:rect l="txL" t="txT" r="txR" b="txB"/>
              <a:pathLst>
                <a:path w="29" h="31">
                  <a:moveTo>
                    <a:pt x="0" y="5"/>
                  </a:moveTo>
                  <a:lnTo>
                    <a:pt x="3" y="31"/>
                  </a:lnTo>
                  <a:lnTo>
                    <a:pt x="29" y="26"/>
                  </a:lnTo>
                  <a:lnTo>
                    <a:pt x="22" y="0"/>
                  </a:lnTo>
                  <a:lnTo>
                    <a:pt x="0" y="5"/>
                  </a:lnTo>
                  <a:close/>
                </a:path>
              </a:pathLst>
            </a:custGeom>
            <a:solidFill>
              <a:srgbClr val="FFFFFF">
                <a:alpha val="100000"/>
              </a:srgbClr>
            </a:solidFill>
            <a:ln w="9525">
              <a:noFill/>
            </a:ln>
          </p:spPr>
          <p:txBody>
            <a:bodyPr/>
            <a:p>
              <a:endParaRPr lang="zh-CN" altLang="en-US"/>
            </a:p>
          </p:txBody>
        </p:sp>
        <p:sp>
          <p:nvSpPr>
            <p:cNvPr id="19543" name="Freeform 47"/>
            <p:cNvSpPr/>
            <p:nvPr/>
          </p:nvSpPr>
          <p:spPr>
            <a:xfrm>
              <a:off x="576" y="2773"/>
              <a:ext cx="29" cy="31"/>
            </a:xfrm>
            <a:custGeom>
              <a:avLst/>
              <a:gdLst>
                <a:gd name="txL" fmla="*/ 0 w 29"/>
                <a:gd name="txT" fmla="*/ 0 h 31"/>
                <a:gd name="txR" fmla="*/ 29 w 29"/>
                <a:gd name="txB" fmla="*/ 31 h 31"/>
              </a:gdLst>
              <a:ahLst/>
              <a:cxnLst>
                <a:cxn ang="0">
                  <a:pos x="0" y="5"/>
                </a:cxn>
                <a:cxn ang="0">
                  <a:pos x="3" y="31"/>
                </a:cxn>
                <a:cxn ang="0">
                  <a:pos x="29" y="26"/>
                </a:cxn>
                <a:cxn ang="0">
                  <a:pos x="22" y="0"/>
                </a:cxn>
                <a:cxn ang="0">
                  <a:pos x="0" y="5"/>
                </a:cxn>
              </a:cxnLst>
              <a:rect l="txL" t="txT" r="txR" b="txB"/>
              <a:pathLst>
                <a:path w="29" h="31">
                  <a:moveTo>
                    <a:pt x="0" y="5"/>
                  </a:moveTo>
                  <a:lnTo>
                    <a:pt x="3" y="31"/>
                  </a:lnTo>
                  <a:lnTo>
                    <a:pt x="29" y="26"/>
                  </a:lnTo>
                  <a:lnTo>
                    <a:pt x="22"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44" name="Freeform 48"/>
            <p:cNvSpPr/>
            <p:nvPr/>
          </p:nvSpPr>
          <p:spPr>
            <a:xfrm>
              <a:off x="520" y="2825"/>
              <a:ext cx="28" cy="31"/>
            </a:xfrm>
            <a:custGeom>
              <a:avLst/>
              <a:gdLst>
                <a:gd name="txL" fmla="*/ 0 w 28"/>
                <a:gd name="txT" fmla="*/ 0 h 31"/>
                <a:gd name="txR" fmla="*/ 28 w 28"/>
                <a:gd name="txB" fmla="*/ 31 h 31"/>
              </a:gdLst>
              <a:ahLst/>
              <a:cxnLst>
                <a:cxn ang="0">
                  <a:pos x="0" y="3"/>
                </a:cxn>
                <a:cxn ang="0">
                  <a:pos x="2" y="31"/>
                </a:cxn>
                <a:cxn ang="0">
                  <a:pos x="28" y="24"/>
                </a:cxn>
                <a:cxn ang="0">
                  <a:pos x="21" y="0"/>
                </a:cxn>
                <a:cxn ang="0">
                  <a:pos x="0" y="3"/>
                </a:cxn>
              </a:cxnLst>
              <a:rect l="txL" t="txT" r="txR" b="txB"/>
              <a:pathLst>
                <a:path w="28" h="31">
                  <a:moveTo>
                    <a:pt x="0" y="3"/>
                  </a:moveTo>
                  <a:lnTo>
                    <a:pt x="2" y="31"/>
                  </a:lnTo>
                  <a:lnTo>
                    <a:pt x="28" y="24"/>
                  </a:lnTo>
                  <a:lnTo>
                    <a:pt x="21" y="0"/>
                  </a:lnTo>
                  <a:lnTo>
                    <a:pt x="0" y="3"/>
                  </a:lnTo>
                  <a:close/>
                </a:path>
              </a:pathLst>
            </a:custGeom>
            <a:solidFill>
              <a:srgbClr val="FFFFFF">
                <a:alpha val="100000"/>
              </a:srgbClr>
            </a:solidFill>
            <a:ln w="9525">
              <a:noFill/>
            </a:ln>
          </p:spPr>
          <p:txBody>
            <a:bodyPr/>
            <a:p>
              <a:endParaRPr lang="zh-CN" altLang="en-US"/>
            </a:p>
          </p:txBody>
        </p:sp>
        <p:sp>
          <p:nvSpPr>
            <p:cNvPr id="19545" name="Freeform 49"/>
            <p:cNvSpPr/>
            <p:nvPr/>
          </p:nvSpPr>
          <p:spPr>
            <a:xfrm>
              <a:off x="520" y="2825"/>
              <a:ext cx="28" cy="31"/>
            </a:xfrm>
            <a:custGeom>
              <a:avLst/>
              <a:gdLst>
                <a:gd name="txL" fmla="*/ 0 w 28"/>
                <a:gd name="txT" fmla="*/ 0 h 31"/>
                <a:gd name="txR" fmla="*/ 28 w 28"/>
                <a:gd name="txB" fmla="*/ 31 h 31"/>
              </a:gdLst>
              <a:ahLst/>
              <a:cxnLst>
                <a:cxn ang="0">
                  <a:pos x="0" y="3"/>
                </a:cxn>
                <a:cxn ang="0">
                  <a:pos x="2" y="31"/>
                </a:cxn>
                <a:cxn ang="0">
                  <a:pos x="28" y="24"/>
                </a:cxn>
                <a:cxn ang="0">
                  <a:pos x="21" y="0"/>
                </a:cxn>
                <a:cxn ang="0">
                  <a:pos x="0" y="3"/>
                </a:cxn>
              </a:cxnLst>
              <a:rect l="txL" t="txT" r="txR" b="txB"/>
              <a:pathLst>
                <a:path w="28" h="31">
                  <a:moveTo>
                    <a:pt x="0" y="3"/>
                  </a:moveTo>
                  <a:lnTo>
                    <a:pt x="2" y="31"/>
                  </a:lnTo>
                  <a:lnTo>
                    <a:pt x="28" y="24"/>
                  </a:lnTo>
                  <a:lnTo>
                    <a:pt x="21" y="0"/>
                  </a:lnTo>
                  <a:lnTo>
                    <a:pt x="0" y="3"/>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46" name="Freeform 50"/>
            <p:cNvSpPr/>
            <p:nvPr/>
          </p:nvSpPr>
          <p:spPr>
            <a:xfrm>
              <a:off x="553" y="2816"/>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19547" name="Freeform 51"/>
            <p:cNvSpPr/>
            <p:nvPr/>
          </p:nvSpPr>
          <p:spPr>
            <a:xfrm>
              <a:off x="553" y="2816"/>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48" name="Freeform 52"/>
            <p:cNvSpPr/>
            <p:nvPr/>
          </p:nvSpPr>
          <p:spPr>
            <a:xfrm>
              <a:off x="583" y="2809"/>
              <a:ext cx="29" cy="30"/>
            </a:xfrm>
            <a:custGeom>
              <a:avLst/>
              <a:gdLst>
                <a:gd name="txL" fmla="*/ 0 w 29"/>
                <a:gd name="txT" fmla="*/ 0 h 30"/>
                <a:gd name="txR" fmla="*/ 29 w 29"/>
                <a:gd name="txB" fmla="*/ 30 h 30"/>
              </a:gdLst>
              <a:ahLst/>
              <a:cxnLst>
                <a:cxn ang="0">
                  <a:pos x="0" y="4"/>
                </a:cxn>
                <a:cxn ang="0">
                  <a:pos x="3" y="30"/>
                </a:cxn>
                <a:cxn ang="0">
                  <a:pos x="29" y="26"/>
                </a:cxn>
                <a:cxn ang="0">
                  <a:pos x="24" y="0"/>
                </a:cxn>
                <a:cxn ang="0">
                  <a:pos x="0" y="4"/>
                </a:cxn>
              </a:cxnLst>
              <a:rect l="txL" t="txT" r="txR" b="txB"/>
              <a:pathLst>
                <a:path w="29" h="30">
                  <a:moveTo>
                    <a:pt x="0" y="4"/>
                  </a:moveTo>
                  <a:lnTo>
                    <a:pt x="3" y="30"/>
                  </a:lnTo>
                  <a:lnTo>
                    <a:pt x="29" y="26"/>
                  </a:lnTo>
                  <a:lnTo>
                    <a:pt x="24" y="0"/>
                  </a:lnTo>
                  <a:lnTo>
                    <a:pt x="0" y="4"/>
                  </a:lnTo>
                  <a:close/>
                </a:path>
              </a:pathLst>
            </a:custGeom>
            <a:solidFill>
              <a:srgbClr val="FFFFFF">
                <a:alpha val="100000"/>
              </a:srgbClr>
            </a:solidFill>
            <a:ln w="9525">
              <a:noFill/>
            </a:ln>
          </p:spPr>
          <p:txBody>
            <a:bodyPr/>
            <a:p>
              <a:endParaRPr lang="zh-CN" altLang="en-US"/>
            </a:p>
          </p:txBody>
        </p:sp>
        <p:sp>
          <p:nvSpPr>
            <p:cNvPr id="19549" name="Freeform 53"/>
            <p:cNvSpPr/>
            <p:nvPr/>
          </p:nvSpPr>
          <p:spPr>
            <a:xfrm>
              <a:off x="583" y="2809"/>
              <a:ext cx="29" cy="30"/>
            </a:xfrm>
            <a:custGeom>
              <a:avLst/>
              <a:gdLst>
                <a:gd name="txL" fmla="*/ 0 w 29"/>
                <a:gd name="txT" fmla="*/ 0 h 30"/>
                <a:gd name="txR" fmla="*/ 29 w 29"/>
                <a:gd name="txB" fmla="*/ 30 h 30"/>
              </a:gdLst>
              <a:ahLst/>
              <a:cxnLst>
                <a:cxn ang="0">
                  <a:pos x="0" y="4"/>
                </a:cxn>
                <a:cxn ang="0">
                  <a:pos x="3" y="30"/>
                </a:cxn>
                <a:cxn ang="0">
                  <a:pos x="29" y="26"/>
                </a:cxn>
                <a:cxn ang="0">
                  <a:pos x="24" y="0"/>
                </a:cxn>
                <a:cxn ang="0">
                  <a:pos x="0" y="4"/>
                </a:cxn>
              </a:cxnLst>
              <a:rect l="txL" t="txT" r="txR" b="txB"/>
              <a:pathLst>
                <a:path w="29" h="30">
                  <a:moveTo>
                    <a:pt x="0" y="4"/>
                  </a:moveTo>
                  <a:lnTo>
                    <a:pt x="3" y="30"/>
                  </a:lnTo>
                  <a:lnTo>
                    <a:pt x="29" y="26"/>
                  </a:lnTo>
                  <a:lnTo>
                    <a:pt x="24" y="0"/>
                  </a:lnTo>
                  <a:lnTo>
                    <a:pt x="0" y="4"/>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50" name="Freeform 54"/>
            <p:cNvSpPr/>
            <p:nvPr/>
          </p:nvSpPr>
          <p:spPr>
            <a:xfrm>
              <a:off x="529" y="2858"/>
              <a:ext cx="26" cy="31"/>
            </a:xfrm>
            <a:custGeom>
              <a:avLst/>
              <a:gdLst>
                <a:gd name="txL" fmla="*/ 0 w 26"/>
                <a:gd name="txT" fmla="*/ 0 h 31"/>
                <a:gd name="txR" fmla="*/ 26 w 26"/>
                <a:gd name="txB" fmla="*/ 31 h 31"/>
              </a:gdLst>
              <a:ahLst/>
              <a:cxnLst>
                <a:cxn ang="0">
                  <a:pos x="0" y="5"/>
                </a:cxn>
                <a:cxn ang="0">
                  <a:pos x="3" y="31"/>
                </a:cxn>
                <a:cxn ang="0">
                  <a:pos x="26" y="26"/>
                </a:cxn>
                <a:cxn ang="0">
                  <a:pos x="21" y="0"/>
                </a:cxn>
                <a:cxn ang="0">
                  <a:pos x="0" y="5"/>
                </a:cxn>
              </a:cxnLst>
              <a:rect l="txL" t="txT" r="txR" b="txB"/>
              <a:pathLst>
                <a:path w="26" h="31">
                  <a:moveTo>
                    <a:pt x="0" y="5"/>
                  </a:moveTo>
                  <a:lnTo>
                    <a:pt x="3" y="31"/>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19551" name="Freeform 55"/>
            <p:cNvSpPr/>
            <p:nvPr/>
          </p:nvSpPr>
          <p:spPr>
            <a:xfrm>
              <a:off x="529" y="2858"/>
              <a:ext cx="26" cy="31"/>
            </a:xfrm>
            <a:custGeom>
              <a:avLst/>
              <a:gdLst>
                <a:gd name="txL" fmla="*/ 0 w 26"/>
                <a:gd name="txT" fmla="*/ 0 h 31"/>
                <a:gd name="txR" fmla="*/ 26 w 26"/>
                <a:gd name="txB" fmla="*/ 31 h 31"/>
              </a:gdLst>
              <a:ahLst/>
              <a:cxnLst>
                <a:cxn ang="0">
                  <a:pos x="0" y="5"/>
                </a:cxn>
                <a:cxn ang="0">
                  <a:pos x="3" y="31"/>
                </a:cxn>
                <a:cxn ang="0">
                  <a:pos x="26" y="26"/>
                </a:cxn>
                <a:cxn ang="0">
                  <a:pos x="21" y="0"/>
                </a:cxn>
                <a:cxn ang="0">
                  <a:pos x="0" y="5"/>
                </a:cxn>
              </a:cxnLst>
              <a:rect l="txL" t="txT" r="txR" b="txB"/>
              <a:pathLst>
                <a:path w="26" h="31">
                  <a:moveTo>
                    <a:pt x="0" y="5"/>
                  </a:moveTo>
                  <a:lnTo>
                    <a:pt x="3" y="31"/>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52" name="Freeform 56"/>
            <p:cNvSpPr/>
            <p:nvPr/>
          </p:nvSpPr>
          <p:spPr>
            <a:xfrm>
              <a:off x="560" y="2851"/>
              <a:ext cx="28" cy="31"/>
            </a:xfrm>
            <a:custGeom>
              <a:avLst/>
              <a:gdLst>
                <a:gd name="txL" fmla="*/ 0 w 28"/>
                <a:gd name="txT" fmla="*/ 0 h 31"/>
                <a:gd name="txR" fmla="*/ 28 w 28"/>
                <a:gd name="txB" fmla="*/ 31 h 31"/>
              </a:gdLst>
              <a:ahLst/>
              <a:cxnLst>
                <a:cxn ang="0">
                  <a:pos x="0" y="5"/>
                </a:cxn>
                <a:cxn ang="0">
                  <a:pos x="2" y="31"/>
                </a:cxn>
                <a:cxn ang="0">
                  <a:pos x="28" y="24"/>
                </a:cxn>
                <a:cxn ang="0">
                  <a:pos x="23" y="0"/>
                </a:cxn>
                <a:cxn ang="0">
                  <a:pos x="0" y="5"/>
                </a:cxn>
              </a:cxnLst>
              <a:rect l="txL" t="txT" r="txR" b="txB"/>
              <a:pathLst>
                <a:path w="28" h="31">
                  <a:moveTo>
                    <a:pt x="0" y="5"/>
                  </a:moveTo>
                  <a:lnTo>
                    <a:pt x="2" y="31"/>
                  </a:lnTo>
                  <a:lnTo>
                    <a:pt x="28" y="24"/>
                  </a:lnTo>
                  <a:lnTo>
                    <a:pt x="23" y="0"/>
                  </a:lnTo>
                  <a:lnTo>
                    <a:pt x="0" y="5"/>
                  </a:lnTo>
                  <a:close/>
                </a:path>
              </a:pathLst>
            </a:custGeom>
            <a:solidFill>
              <a:srgbClr val="FFFFFF">
                <a:alpha val="100000"/>
              </a:srgbClr>
            </a:solidFill>
            <a:ln w="9525">
              <a:noFill/>
            </a:ln>
          </p:spPr>
          <p:txBody>
            <a:bodyPr/>
            <a:p>
              <a:endParaRPr lang="zh-CN" altLang="en-US"/>
            </a:p>
          </p:txBody>
        </p:sp>
        <p:sp>
          <p:nvSpPr>
            <p:cNvPr id="19553" name="Freeform 57"/>
            <p:cNvSpPr/>
            <p:nvPr/>
          </p:nvSpPr>
          <p:spPr>
            <a:xfrm>
              <a:off x="560" y="2851"/>
              <a:ext cx="28" cy="31"/>
            </a:xfrm>
            <a:custGeom>
              <a:avLst/>
              <a:gdLst>
                <a:gd name="txL" fmla="*/ 0 w 28"/>
                <a:gd name="txT" fmla="*/ 0 h 31"/>
                <a:gd name="txR" fmla="*/ 28 w 28"/>
                <a:gd name="txB" fmla="*/ 31 h 31"/>
              </a:gdLst>
              <a:ahLst/>
              <a:cxnLst>
                <a:cxn ang="0">
                  <a:pos x="0" y="5"/>
                </a:cxn>
                <a:cxn ang="0">
                  <a:pos x="2" y="31"/>
                </a:cxn>
                <a:cxn ang="0">
                  <a:pos x="28" y="24"/>
                </a:cxn>
                <a:cxn ang="0">
                  <a:pos x="23" y="0"/>
                </a:cxn>
                <a:cxn ang="0">
                  <a:pos x="0" y="5"/>
                </a:cxn>
              </a:cxnLst>
              <a:rect l="txL" t="txT" r="txR" b="txB"/>
              <a:pathLst>
                <a:path w="28" h="31">
                  <a:moveTo>
                    <a:pt x="0" y="5"/>
                  </a:moveTo>
                  <a:lnTo>
                    <a:pt x="2" y="31"/>
                  </a:lnTo>
                  <a:lnTo>
                    <a:pt x="28" y="24"/>
                  </a:lnTo>
                  <a:lnTo>
                    <a:pt x="23"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54" name="Freeform 58"/>
            <p:cNvSpPr/>
            <p:nvPr/>
          </p:nvSpPr>
          <p:spPr>
            <a:xfrm>
              <a:off x="593" y="2844"/>
              <a:ext cx="28" cy="31"/>
            </a:xfrm>
            <a:custGeom>
              <a:avLst/>
              <a:gdLst>
                <a:gd name="txL" fmla="*/ 0 w 28"/>
                <a:gd name="txT" fmla="*/ 0 h 31"/>
                <a:gd name="txR" fmla="*/ 28 w 28"/>
                <a:gd name="txB" fmla="*/ 31 h 31"/>
              </a:gdLst>
              <a:ahLst/>
              <a:cxnLst>
                <a:cxn ang="0">
                  <a:pos x="0" y="5"/>
                </a:cxn>
                <a:cxn ang="0">
                  <a:pos x="2" y="31"/>
                </a:cxn>
                <a:cxn ang="0">
                  <a:pos x="28" y="24"/>
                </a:cxn>
                <a:cxn ang="0">
                  <a:pos x="21" y="0"/>
                </a:cxn>
                <a:cxn ang="0">
                  <a:pos x="0" y="5"/>
                </a:cxn>
              </a:cxnLst>
              <a:rect l="txL" t="txT" r="txR" b="txB"/>
              <a:pathLst>
                <a:path w="28" h="31">
                  <a:moveTo>
                    <a:pt x="0" y="5"/>
                  </a:moveTo>
                  <a:lnTo>
                    <a:pt x="2" y="31"/>
                  </a:lnTo>
                  <a:lnTo>
                    <a:pt x="28" y="24"/>
                  </a:lnTo>
                  <a:lnTo>
                    <a:pt x="21" y="0"/>
                  </a:lnTo>
                  <a:lnTo>
                    <a:pt x="0" y="5"/>
                  </a:lnTo>
                  <a:close/>
                </a:path>
              </a:pathLst>
            </a:custGeom>
            <a:solidFill>
              <a:srgbClr val="FFFFFF">
                <a:alpha val="100000"/>
              </a:srgbClr>
            </a:solidFill>
            <a:ln w="9525">
              <a:noFill/>
            </a:ln>
          </p:spPr>
          <p:txBody>
            <a:bodyPr/>
            <a:p>
              <a:endParaRPr lang="zh-CN" altLang="en-US"/>
            </a:p>
          </p:txBody>
        </p:sp>
        <p:sp>
          <p:nvSpPr>
            <p:cNvPr id="19555" name="Freeform 59"/>
            <p:cNvSpPr/>
            <p:nvPr/>
          </p:nvSpPr>
          <p:spPr>
            <a:xfrm>
              <a:off x="593" y="2843"/>
              <a:ext cx="28" cy="31"/>
            </a:xfrm>
            <a:custGeom>
              <a:avLst/>
              <a:gdLst>
                <a:gd name="txL" fmla="*/ 0 w 28"/>
                <a:gd name="txT" fmla="*/ 0 h 31"/>
                <a:gd name="txR" fmla="*/ 28 w 28"/>
                <a:gd name="txB" fmla="*/ 31 h 31"/>
              </a:gdLst>
              <a:ahLst/>
              <a:cxnLst>
                <a:cxn ang="0">
                  <a:pos x="0" y="5"/>
                </a:cxn>
                <a:cxn ang="0">
                  <a:pos x="2" y="31"/>
                </a:cxn>
                <a:cxn ang="0">
                  <a:pos x="28" y="24"/>
                </a:cxn>
                <a:cxn ang="0">
                  <a:pos x="21" y="0"/>
                </a:cxn>
                <a:cxn ang="0">
                  <a:pos x="0" y="5"/>
                </a:cxn>
              </a:cxnLst>
              <a:rect l="txL" t="txT" r="txR" b="txB"/>
              <a:pathLst>
                <a:path w="28" h="31">
                  <a:moveTo>
                    <a:pt x="0" y="5"/>
                  </a:moveTo>
                  <a:lnTo>
                    <a:pt x="2" y="31"/>
                  </a:lnTo>
                  <a:lnTo>
                    <a:pt x="28" y="24"/>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56" name="Freeform 60"/>
            <p:cNvSpPr/>
            <p:nvPr/>
          </p:nvSpPr>
          <p:spPr>
            <a:xfrm>
              <a:off x="477" y="2709"/>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 ang="0">
                  <a:pos x="0" y="0"/>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lnTo>
                    <a:pt x="0" y="0"/>
                  </a:lnTo>
                  <a:close/>
                </a:path>
              </a:pathLst>
            </a:custGeom>
            <a:solidFill>
              <a:srgbClr val="444444">
                <a:alpha val="100000"/>
              </a:srgbClr>
            </a:solidFill>
            <a:ln w="9525">
              <a:noFill/>
            </a:ln>
          </p:spPr>
          <p:txBody>
            <a:bodyPr/>
            <a:p>
              <a:endParaRPr lang="zh-CN" altLang="en-US"/>
            </a:p>
          </p:txBody>
        </p:sp>
        <p:sp>
          <p:nvSpPr>
            <p:cNvPr id="19557" name="Freeform 61"/>
            <p:cNvSpPr/>
            <p:nvPr/>
          </p:nvSpPr>
          <p:spPr>
            <a:xfrm>
              <a:off x="477" y="2709"/>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 ang="0">
                  <a:pos x="0" y="0"/>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lnTo>
                    <a:pt x="0" y="0"/>
                  </a:lnTo>
                  <a:close/>
                </a:path>
              </a:pathLst>
            </a:custGeom>
            <a:solidFill>
              <a:srgbClr val="444444">
                <a:alpha val="100000"/>
              </a:srgbClr>
            </a:solidFill>
            <a:ln w="9525">
              <a:noFill/>
            </a:ln>
          </p:spPr>
          <p:txBody>
            <a:bodyPr/>
            <a:p>
              <a:endParaRPr lang="zh-CN" altLang="en-US"/>
            </a:p>
          </p:txBody>
        </p:sp>
        <p:sp>
          <p:nvSpPr>
            <p:cNvPr id="19558" name="Freeform 62"/>
            <p:cNvSpPr/>
            <p:nvPr/>
          </p:nvSpPr>
          <p:spPr>
            <a:xfrm>
              <a:off x="464" y="2707"/>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59" name="Freeform 63"/>
            <p:cNvSpPr/>
            <p:nvPr/>
          </p:nvSpPr>
          <p:spPr>
            <a:xfrm>
              <a:off x="461" y="2608"/>
              <a:ext cx="137" cy="142"/>
            </a:xfrm>
            <a:custGeom>
              <a:avLst/>
              <a:gdLst>
                <a:gd name="txL" fmla="*/ 0 w 137"/>
                <a:gd name="txT" fmla="*/ 0 h 142"/>
                <a:gd name="txR" fmla="*/ 137 w 137"/>
                <a:gd name="txB" fmla="*/ 142 h 142"/>
              </a:gdLst>
              <a:ahLst/>
              <a:cxnLst>
                <a:cxn ang="0">
                  <a:pos x="0" y="40"/>
                </a:cxn>
                <a:cxn ang="0">
                  <a:pos x="21" y="123"/>
                </a:cxn>
                <a:cxn ang="0">
                  <a:pos x="28" y="132"/>
                </a:cxn>
                <a:cxn ang="0">
                  <a:pos x="42" y="142"/>
                </a:cxn>
                <a:cxn ang="0">
                  <a:pos x="125" y="120"/>
                </a:cxn>
                <a:cxn ang="0">
                  <a:pos x="137" y="101"/>
                </a:cxn>
                <a:cxn ang="0">
                  <a:pos x="125" y="85"/>
                </a:cxn>
                <a:cxn ang="0">
                  <a:pos x="106" y="19"/>
                </a:cxn>
                <a:cxn ang="0">
                  <a:pos x="94" y="4"/>
                </a:cxn>
                <a:cxn ang="0">
                  <a:pos x="75" y="0"/>
                </a:cxn>
                <a:cxn ang="0">
                  <a:pos x="47" y="9"/>
                </a:cxn>
                <a:cxn ang="0">
                  <a:pos x="21" y="14"/>
                </a:cxn>
                <a:cxn ang="0">
                  <a:pos x="0" y="40"/>
                </a:cxn>
              </a:cxnLst>
              <a:rect l="txL" t="txT" r="txR" b="txB"/>
              <a:pathLst>
                <a:path w="137" h="142">
                  <a:moveTo>
                    <a:pt x="0" y="40"/>
                  </a:moveTo>
                  <a:lnTo>
                    <a:pt x="21" y="123"/>
                  </a:lnTo>
                  <a:lnTo>
                    <a:pt x="28" y="132"/>
                  </a:lnTo>
                  <a:lnTo>
                    <a:pt x="42" y="142"/>
                  </a:lnTo>
                  <a:lnTo>
                    <a:pt x="125" y="120"/>
                  </a:lnTo>
                  <a:lnTo>
                    <a:pt x="137" y="101"/>
                  </a:lnTo>
                  <a:lnTo>
                    <a:pt x="125" y="85"/>
                  </a:lnTo>
                  <a:lnTo>
                    <a:pt x="106" y="19"/>
                  </a:lnTo>
                  <a:lnTo>
                    <a:pt x="94" y="4"/>
                  </a:lnTo>
                  <a:lnTo>
                    <a:pt x="75" y="0"/>
                  </a:lnTo>
                  <a:lnTo>
                    <a:pt x="47" y="9"/>
                  </a:lnTo>
                  <a:lnTo>
                    <a:pt x="21" y="14"/>
                  </a:lnTo>
                  <a:lnTo>
                    <a:pt x="0" y="40"/>
                  </a:lnTo>
                  <a:close/>
                </a:path>
              </a:pathLst>
            </a:custGeom>
            <a:solidFill>
              <a:srgbClr val="555555">
                <a:alpha val="100000"/>
              </a:srgbClr>
            </a:solidFill>
            <a:ln w="9525">
              <a:noFill/>
            </a:ln>
          </p:spPr>
          <p:txBody>
            <a:bodyPr/>
            <a:p>
              <a:endParaRPr lang="zh-CN" altLang="en-US"/>
            </a:p>
          </p:txBody>
        </p:sp>
        <p:sp>
          <p:nvSpPr>
            <p:cNvPr id="19560" name="Freeform 64"/>
            <p:cNvSpPr/>
            <p:nvPr/>
          </p:nvSpPr>
          <p:spPr>
            <a:xfrm>
              <a:off x="461" y="2608"/>
              <a:ext cx="137" cy="142"/>
            </a:xfrm>
            <a:custGeom>
              <a:avLst/>
              <a:gdLst>
                <a:gd name="txL" fmla="*/ 0 w 137"/>
                <a:gd name="txT" fmla="*/ 0 h 142"/>
                <a:gd name="txR" fmla="*/ 137 w 137"/>
                <a:gd name="txB" fmla="*/ 142 h 142"/>
              </a:gdLst>
              <a:ahLst/>
              <a:cxnLst>
                <a:cxn ang="0">
                  <a:pos x="0" y="40"/>
                </a:cxn>
                <a:cxn ang="0">
                  <a:pos x="21" y="123"/>
                </a:cxn>
                <a:cxn ang="0">
                  <a:pos x="28" y="132"/>
                </a:cxn>
                <a:cxn ang="0">
                  <a:pos x="42" y="142"/>
                </a:cxn>
                <a:cxn ang="0">
                  <a:pos x="125" y="120"/>
                </a:cxn>
                <a:cxn ang="0">
                  <a:pos x="137" y="101"/>
                </a:cxn>
                <a:cxn ang="0">
                  <a:pos x="125" y="85"/>
                </a:cxn>
                <a:cxn ang="0">
                  <a:pos x="106" y="19"/>
                </a:cxn>
                <a:cxn ang="0">
                  <a:pos x="94" y="4"/>
                </a:cxn>
                <a:cxn ang="0">
                  <a:pos x="75" y="0"/>
                </a:cxn>
                <a:cxn ang="0">
                  <a:pos x="47" y="9"/>
                </a:cxn>
                <a:cxn ang="0">
                  <a:pos x="21" y="14"/>
                </a:cxn>
                <a:cxn ang="0">
                  <a:pos x="0" y="40"/>
                </a:cxn>
              </a:cxnLst>
              <a:rect l="txL" t="txT" r="txR" b="txB"/>
              <a:pathLst>
                <a:path w="137" h="142">
                  <a:moveTo>
                    <a:pt x="0" y="40"/>
                  </a:moveTo>
                  <a:lnTo>
                    <a:pt x="21" y="123"/>
                  </a:lnTo>
                  <a:lnTo>
                    <a:pt x="28" y="132"/>
                  </a:lnTo>
                  <a:lnTo>
                    <a:pt x="42" y="142"/>
                  </a:lnTo>
                  <a:lnTo>
                    <a:pt x="125" y="120"/>
                  </a:lnTo>
                  <a:lnTo>
                    <a:pt x="137" y="101"/>
                  </a:lnTo>
                  <a:lnTo>
                    <a:pt x="125" y="85"/>
                  </a:lnTo>
                  <a:lnTo>
                    <a:pt x="106" y="19"/>
                  </a:lnTo>
                  <a:lnTo>
                    <a:pt x="94" y="4"/>
                  </a:lnTo>
                  <a:lnTo>
                    <a:pt x="75" y="0"/>
                  </a:lnTo>
                  <a:lnTo>
                    <a:pt x="47" y="9"/>
                  </a:lnTo>
                  <a:lnTo>
                    <a:pt x="21" y="14"/>
                  </a:lnTo>
                  <a:lnTo>
                    <a:pt x="0" y="40"/>
                  </a:lnTo>
                  <a:close/>
                </a:path>
              </a:pathLst>
            </a:custGeom>
            <a:solidFill>
              <a:srgbClr val="555555">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61" name="Freeform 65"/>
            <p:cNvSpPr/>
            <p:nvPr/>
          </p:nvSpPr>
          <p:spPr>
            <a:xfrm>
              <a:off x="470" y="2601"/>
              <a:ext cx="128" cy="139"/>
            </a:xfrm>
            <a:custGeom>
              <a:avLst/>
              <a:gdLst>
                <a:gd name="txL" fmla="*/ 0 w 128"/>
                <a:gd name="txT" fmla="*/ 0 h 139"/>
                <a:gd name="txR" fmla="*/ 128 w 128"/>
                <a:gd name="txB" fmla="*/ 139 h 139"/>
              </a:gdLst>
              <a:ahLst/>
              <a:cxnLst>
                <a:cxn ang="0">
                  <a:pos x="0" y="37"/>
                </a:cxn>
                <a:cxn ang="0">
                  <a:pos x="22" y="120"/>
                </a:cxn>
                <a:cxn ang="0">
                  <a:pos x="29" y="132"/>
                </a:cxn>
                <a:cxn ang="0">
                  <a:pos x="43" y="139"/>
                </a:cxn>
                <a:cxn ang="0">
                  <a:pos x="120" y="120"/>
                </a:cxn>
                <a:cxn ang="0">
                  <a:pos x="128" y="108"/>
                </a:cxn>
                <a:cxn ang="0">
                  <a:pos x="128" y="82"/>
                </a:cxn>
                <a:cxn ang="0">
                  <a:pos x="106" y="19"/>
                </a:cxn>
                <a:cxn ang="0">
                  <a:pos x="92" y="2"/>
                </a:cxn>
                <a:cxn ang="0">
                  <a:pos x="73" y="0"/>
                </a:cxn>
                <a:cxn ang="0">
                  <a:pos x="47" y="7"/>
                </a:cxn>
                <a:cxn ang="0">
                  <a:pos x="12" y="19"/>
                </a:cxn>
                <a:cxn ang="0">
                  <a:pos x="0" y="37"/>
                </a:cxn>
              </a:cxnLst>
              <a:rect l="txL" t="txT" r="txR" b="txB"/>
              <a:pathLst>
                <a:path w="128" h="139">
                  <a:moveTo>
                    <a:pt x="0" y="37"/>
                  </a:moveTo>
                  <a:lnTo>
                    <a:pt x="22" y="120"/>
                  </a:lnTo>
                  <a:lnTo>
                    <a:pt x="29" y="132"/>
                  </a:lnTo>
                  <a:lnTo>
                    <a:pt x="43" y="139"/>
                  </a:lnTo>
                  <a:lnTo>
                    <a:pt x="120" y="120"/>
                  </a:lnTo>
                  <a:lnTo>
                    <a:pt x="128" y="108"/>
                  </a:lnTo>
                  <a:lnTo>
                    <a:pt x="128" y="82"/>
                  </a:lnTo>
                  <a:lnTo>
                    <a:pt x="106" y="19"/>
                  </a:lnTo>
                  <a:lnTo>
                    <a:pt x="92" y="2"/>
                  </a:lnTo>
                  <a:lnTo>
                    <a:pt x="73" y="0"/>
                  </a:lnTo>
                  <a:lnTo>
                    <a:pt x="47" y="7"/>
                  </a:lnTo>
                  <a:lnTo>
                    <a:pt x="12" y="19"/>
                  </a:lnTo>
                  <a:lnTo>
                    <a:pt x="0" y="37"/>
                  </a:lnTo>
                  <a:close/>
                </a:path>
              </a:pathLst>
            </a:custGeom>
            <a:solidFill>
              <a:srgbClr val="888888">
                <a:alpha val="100000"/>
              </a:srgbClr>
            </a:solidFill>
            <a:ln w="9525">
              <a:noFill/>
            </a:ln>
          </p:spPr>
          <p:txBody>
            <a:bodyPr/>
            <a:p>
              <a:endParaRPr lang="zh-CN" altLang="en-US"/>
            </a:p>
          </p:txBody>
        </p:sp>
        <p:sp>
          <p:nvSpPr>
            <p:cNvPr id="19562" name="Freeform 66"/>
            <p:cNvSpPr/>
            <p:nvPr/>
          </p:nvSpPr>
          <p:spPr>
            <a:xfrm>
              <a:off x="470" y="2601"/>
              <a:ext cx="128" cy="139"/>
            </a:xfrm>
            <a:custGeom>
              <a:avLst/>
              <a:gdLst>
                <a:gd name="txL" fmla="*/ 0 w 128"/>
                <a:gd name="txT" fmla="*/ 0 h 139"/>
                <a:gd name="txR" fmla="*/ 128 w 128"/>
                <a:gd name="txB" fmla="*/ 139 h 139"/>
              </a:gdLst>
              <a:ahLst/>
              <a:cxnLst>
                <a:cxn ang="0">
                  <a:pos x="0" y="37"/>
                </a:cxn>
                <a:cxn ang="0">
                  <a:pos x="22" y="120"/>
                </a:cxn>
                <a:cxn ang="0">
                  <a:pos x="29" y="132"/>
                </a:cxn>
                <a:cxn ang="0">
                  <a:pos x="43" y="139"/>
                </a:cxn>
                <a:cxn ang="0">
                  <a:pos x="120" y="120"/>
                </a:cxn>
                <a:cxn ang="0">
                  <a:pos x="128" y="108"/>
                </a:cxn>
                <a:cxn ang="0">
                  <a:pos x="128" y="82"/>
                </a:cxn>
                <a:cxn ang="0">
                  <a:pos x="106" y="19"/>
                </a:cxn>
                <a:cxn ang="0">
                  <a:pos x="92" y="2"/>
                </a:cxn>
                <a:cxn ang="0">
                  <a:pos x="73" y="0"/>
                </a:cxn>
                <a:cxn ang="0">
                  <a:pos x="47" y="7"/>
                </a:cxn>
                <a:cxn ang="0">
                  <a:pos x="12" y="19"/>
                </a:cxn>
                <a:cxn ang="0">
                  <a:pos x="0" y="37"/>
                </a:cxn>
              </a:cxnLst>
              <a:rect l="txL" t="txT" r="txR" b="txB"/>
              <a:pathLst>
                <a:path w="128" h="139">
                  <a:moveTo>
                    <a:pt x="0" y="37"/>
                  </a:moveTo>
                  <a:lnTo>
                    <a:pt x="22" y="120"/>
                  </a:lnTo>
                  <a:lnTo>
                    <a:pt x="29" y="132"/>
                  </a:lnTo>
                  <a:lnTo>
                    <a:pt x="43" y="139"/>
                  </a:lnTo>
                  <a:lnTo>
                    <a:pt x="120" y="120"/>
                  </a:lnTo>
                  <a:lnTo>
                    <a:pt x="128" y="108"/>
                  </a:lnTo>
                  <a:lnTo>
                    <a:pt x="128" y="82"/>
                  </a:lnTo>
                  <a:lnTo>
                    <a:pt x="106" y="19"/>
                  </a:lnTo>
                  <a:lnTo>
                    <a:pt x="92" y="2"/>
                  </a:lnTo>
                  <a:lnTo>
                    <a:pt x="73" y="0"/>
                  </a:lnTo>
                  <a:lnTo>
                    <a:pt x="47" y="7"/>
                  </a:lnTo>
                  <a:lnTo>
                    <a:pt x="12" y="19"/>
                  </a:lnTo>
                  <a:lnTo>
                    <a:pt x="0" y="37"/>
                  </a:lnTo>
                  <a:close/>
                </a:path>
              </a:pathLst>
            </a:custGeom>
            <a:solidFill>
              <a:srgbClr val="888888">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19563" name="Oval 67"/>
            <p:cNvSpPr/>
            <p:nvPr/>
          </p:nvSpPr>
          <p:spPr>
            <a:xfrm>
              <a:off x="502" y="2632"/>
              <a:ext cx="73" cy="81"/>
            </a:xfrm>
            <a:prstGeom prst="ellipse">
              <a:avLst/>
            </a:prstGeom>
            <a:solidFill>
              <a:srgbClr val="444444"/>
            </a:solidFill>
            <a:ln w="317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grpSp>
      <p:grpSp>
        <p:nvGrpSpPr>
          <p:cNvPr id="6" name="Group 68"/>
          <p:cNvGrpSpPr/>
          <p:nvPr/>
        </p:nvGrpSpPr>
        <p:grpSpPr>
          <a:xfrm>
            <a:off x="1862138" y="3856038"/>
            <a:ext cx="735012" cy="962025"/>
            <a:chOff x="1226" y="2339"/>
            <a:chExt cx="454" cy="594"/>
          </a:xfrm>
        </p:grpSpPr>
        <p:sp>
          <p:nvSpPr>
            <p:cNvPr id="19505" name="Rectangle 69"/>
            <p:cNvSpPr/>
            <p:nvPr/>
          </p:nvSpPr>
          <p:spPr>
            <a:xfrm>
              <a:off x="1226" y="2339"/>
              <a:ext cx="454" cy="589"/>
            </a:xfrm>
            <a:prstGeom prst="rect">
              <a:avLst/>
            </a:prstGeom>
            <a:solidFill>
              <a:schemeClr val="bg2"/>
            </a:solidFill>
            <a:ln w="28575" cap="flat" cmpd="sng">
              <a:solidFill>
                <a:schemeClr val="hlink"/>
              </a:solidFill>
              <a:prstDash val="solid"/>
              <a:miter/>
              <a:headEnd type="none" w="med" len="med"/>
              <a:tailEnd type="none" w="med" len="med"/>
            </a:ln>
          </p:spPr>
          <p:txBody>
            <a:bodyPr wrap="none" lIns="93286" tIns="46644" rIns="93286" bIns="46644"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endParaRPr lang="zh-CN" altLang="zh-CN" sz="2400" dirty="0">
                <a:latin typeface="Arial" panose="020B0604020202020204" pitchFamily="34" charset="0"/>
                <a:ea typeface="楷体_GB2312" pitchFamily="49" charset="-122"/>
              </a:endParaRPr>
            </a:p>
          </p:txBody>
        </p:sp>
        <p:sp>
          <p:nvSpPr>
            <p:cNvPr id="19506" name="Text Box 70"/>
            <p:cNvSpPr txBox="1"/>
            <p:nvPr/>
          </p:nvSpPr>
          <p:spPr>
            <a:xfrm>
              <a:off x="1226" y="2339"/>
              <a:ext cx="452" cy="594"/>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1400" b="1" dirty="0">
                  <a:solidFill>
                    <a:srgbClr val="FF0000"/>
                  </a:solidFill>
                  <a:latin typeface="宋体" panose="02010600030101010101" pitchFamily="2" charset="-122"/>
                </a:rPr>
                <a:t>下载：</a:t>
              </a:r>
              <a:endParaRPr lang="zh-CN" altLang="en-US" sz="1400" b="1" dirty="0">
                <a:solidFill>
                  <a:srgbClr val="FF0000"/>
                </a:solidFill>
                <a:latin typeface="宋体" panose="02010600030101010101" pitchFamily="2" charset="-122"/>
              </a:endParaRPr>
            </a:p>
            <a:p>
              <a:pPr marL="0" lvl="0" indent="0" defTabSz="933450">
                <a:spcBef>
                  <a:spcPct val="0"/>
                </a:spcBef>
                <a:buNone/>
              </a:pPr>
              <a:r>
                <a:rPr lang="zh-CN" altLang="en-US" sz="1400" b="1" dirty="0">
                  <a:solidFill>
                    <a:srgbClr val="FF0000"/>
                  </a:solidFill>
                  <a:latin typeface="宋体" panose="02010600030101010101" pitchFamily="2" charset="-122"/>
                </a:rPr>
                <a:t>“千万</a:t>
              </a:r>
              <a:endParaRPr lang="zh-CN" altLang="en-US" sz="1400" b="1" dirty="0">
                <a:solidFill>
                  <a:srgbClr val="FF0000"/>
                </a:solidFill>
                <a:latin typeface="宋体" panose="02010600030101010101" pitchFamily="2" charset="-122"/>
              </a:endParaRPr>
            </a:p>
            <a:p>
              <a:pPr marL="0" lvl="0" indent="0" defTabSz="933450">
                <a:spcBef>
                  <a:spcPct val="0"/>
                </a:spcBef>
                <a:buNone/>
              </a:pPr>
              <a:r>
                <a:rPr lang="zh-CN" altLang="en-US" sz="1400" b="1" dirty="0">
                  <a:solidFill>
                    <a:srgbClr val="FF0000"/>
                  </a:solidFill>
                  <a:latin typeface="宋体" panose="02010600030101010101" pitchFamily="2" charset="-122"/>
                </a:rPr>
                <a:t>里追寻</a:t>
              </a:r>
              <a:endParaRPr lang="zh-CN" altLang="en-US" sz="1400" b="1" dirty="0">
                <a:solidFill>
                  <a:srgbClr val="FF0000"/>
                </a:solidFill>
                <a:latin typeface="宋体" panose="02010600030101010101" pitchFamily="2" charset="-122"/>
              </a:endParaRPr>
            </a:p>
            <a:p>
              <a:pPr marL="0" lvl="0" indent="0" defTabSz="933450">
                <a:spcBef>
                  <a:spcPct val="0"/>
                </a:spcBef>
                <a:buNone/>
              </a:pPr>
              <a:r>
                <a:rPr lang="zh-CN" altLang="en-US" sz="1400" b="1" dirty="0">
                  <a:solidFill>
                    <a:srgbClr val="FF0000"/>
                  </a:solidFill>
                  <a:latin typeface="宋体" panose="02010600030101010101" pitchFamily="2" charset="-122"/>
                </a:rPr>
                <a:t>你”</a:t>
              </a:r>
              <a:endParaRPr lang="zh-CN" altLang="en-US" sz="1400" b="1" dirty="0">
                <a:solidFill>
                  <a:srgbClr val="FF0000"/>
                </a:solidFill>
                <a:latin typeface="宋体" panose="02010600030101010101" pitchFamily="2" charset="-122"/>
              </a:endParaRPr>
            </a:p>
          </p:txBody>
        </p:sp>
      </p:grpSp>
      <p:sp>
        <p:nvSpPr>
          <p:cNvPr id="337991" name="Line 71"/>
          <p:cNvSpPr/>
          <p:nvPr/>
        </p:nvSpPr>
        <p:spPr>
          <a:xfrm>
            <a:off x="4154488" y="2687638"/>
            <a:ext cx="0" cy="439737"/>
          </a:xfrm>
          <a:prstGeom prst="line">
            <a:avLst/>
          </a:prstGeom>
          <a:ln w="28575" cap="flat" cmpd="sng">
            <a:solidFill>
              <a:schemeClr val="tx1"/>
            </a:solidFill>
            <a:prstDash val="solid"/>
            <a:headEnd type="none" w="med" len="med"/>
            <a:tailEnd type="none" w="med" len="med"/>
          </a:ln>
        </p:spPr>
      </p:sp>
      <p:sp>
        <p:nvSpPr>
          <p:cNvPr id="337992" name="Line 72"/>
          <p:cNvSpPr/>
          <p:nvPr/>
        </p:nvSpPr>
        <p:spPr>
          <a:xfrm>
            <a:off x="4271963" y="2540000"/>
            <a:ext cx="0" cy="441325"/>
          </a:xfrm>
          <a:prstGeom prst="line">
            <a:avLst/>
          </a:prstGeom>
          <a:ln w="28575" cap="flat" cmpd="sng">
            <a:solidFill>
              <a:schemeClr val="tx1"/>
            </a:solidFill>
            <a:prstDash val="solid"/>
            <a:headEnd type="none" w="med" len="med"/>
            <a:tailEnd type="none" w="med" len="med"/>
          </a:ln>
        </p:spPr>
      </p:sp>
      <p:sp>
        <p:nvSpPr>
          <p:cNvPr id="337993" name="Line 73"/>
          <p:cNvSpPr/>
          <p:nvPr/>
        </p:nvSpPr>
        <p:spPr>
          <a:xfrm>
            <a:off x="4302125" y="3127375"/>
            <a:ext cx="0" cy="809625"/>
          </a:xfrm>
          <a:prstGeom prst="line">
            <a:avLst/>
          </a:prstGeom>
          <a:ln w="38100" cap="flat" cmpd="sng">
            <a:solidFill>
              <a:schemeClr val="tx1"/>
            </a:solidFill>
            <a:prstDash val="solid"/>
            <a:headEnd type="none" w="med" len="med"/>
            <a:tailEnd type="none" w="med" len="med"/>
          </a:ln>
        </p:spPr>
      </p:sp>
      <p:sp>
        <p:nvSpPr>
          <p:cNvPr id="337994" name="Oval 74"/>
          <p:cNvSpPr/>
          <p:nvPr/>
        </p:nvSpPr>
        <p:spPr>
          <a:xfrm>
            <a:off x="4154488" y="2981325"/>
            <a:ext cx="295275" cy="146050"/>
          </a:xfrm>
          <a:prstGeom prst="ellipse">
            <a:avLst/>
          </a:prstGeom>
          <a:solidFill>
            <a:schemeClr val="bg1"/>
          </a:solidFill>
          <a:ln w="9525" cap="flat" cmpd="sng">
            <a:solidFill>
              <a:schemeClr val="tx1"/>
            </a:solidFill>
            <a:prstDash val="solid"/>
            <a:headEnd type="none" w="med" len="med"/>
            <a:tailEnd type="none" w="med" len="med"/>
          </a:ln>
        </p:spPr>
        <p:txBody>
          <a:bodyPr wrap="none" lIns="91430" tIns="45716" rIns="91430" bIns="4571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337995" name="Line 75"/>
          <p:cNvSpPr/>
          <p:nvPr/>
        </p:nvSpPr>
        <p:spPr>
          <a:xfrm>
            <a:off x="4375150" y="2687638"/>
            <a:ext cx="0" cy="439737"/>
          </a:xfrm>
          <a:prstGeom prst="line">
            <a:avLst/>
          </a:prstGeom>
          <a:ln w="28575" cap="flat" cmpd="sng">
            <a:solidFill>
              <a:schemeClr val="tx1"/>
            </a:solidFill>
            <a:prstDash val="solid"/>
            <a:headEnd type="none" w="med" len="med"/>
            <a:tailEnd type="none" w="med" len="med"/>
          </a:ln>
        </p:spPr>
      </p:sp>
      <p:grpSp>
        <p:nvGrpSpPr>
          <p:cNvPr id="7" name="Group 76"/>
          <p:cNvGrpSpPr/>
          <p:nvPr/>
        </p:nvGrpSpPr>
        <p:grpSpPr>
          <a:xfrm>
            <a:off x="3933825" y="3863975"/>
            <a:ext cx="735013" cy="366713"/>
            <a:chOff x="2913" y="2344"/>
            <a:chExt cx="454" cy="227"/>
          </a:xfrm>
        </p:grpSpPr>
        <p:sp>
          <p:nvSpPr>
            <p:cNvPr id="19495" name="Line 77"/>
            <p:cNvSpPr/>
            <p:nvPr/>
          </p:nvSpPr>
          <p:spPr>
            <a:xfrm flipH="1">
              <a:off x="2913" y="2344"/>
              <a:ext cx="182" cy="91"/>
            </a:xfrm>
            <a:prstGeom prst="line">
              <a:avLst/>
            </a:prstGeom>
            <a:ln w="9525" cap="flat" cmpd="sng">
              <a:solidFill>
                <a:schemeClr val="tx1"/>
              </a:solidFill>
              <a:prstDash val="solid"/>
              <a:headEnd type="none" w="med" len="med"/>
              <a:tailEnd type="none" w="med" len="med"/>
            </a:ln>
          </p:spPr>
        </p:sp>
        <p:sp>
          <p:nvSpPr>
            <p:cNvPr id="19496" name="Line 78"/>
            <p:cNvSpPr/>
            <p:nvPr/>
          </p:nvSpPr>
          <p:spPr>
            <a:xfrm>
              <a:off x="2913" y="2435"/>
              <a:ext cx="272" cy="0"/>
            </a:xfrm>
            <a:prstGeom prst="line">
              <a:avLst/>
            </a:prstGeom>
            <a:ln w="9525" cap="flat" cmpd="sng">
              <a:solidFill>
                <a:schemeClr val="tx1"/>
              </a:solidFill>
              <a:prstDash val="solid"/>
              <a:headEnd type="none" w="med" len="med"/>
              <a:tailEnd type="none" w="med" len="med"/>
            </a:ln>
          </p:spPr>
        </p:sp>
        <p:sp>
          <p:nvSpPr>
            <p:cNvPr id="19497" name="Line 79"/>
            <p:cNvSpPr/>
            <p:nvPr/>
          </p:nvSpPr>
          <p:spPr>
            <a:xfrm flipV="1">
              <a:off x="3185" y="2344"/>
              <a:ext cx="182" cy="91"/>
            </a:xfrm>
            <a:prstGeom prst="line">
              <a:avLst/>
            </a:prstGeom>
            <a:ln w="9525" cap="flat" cmpd="sng">
              <a:solidFill>
                <a:schemeClr val="tx1"/>
              </a:solidFill>
              <a:prstDash val="solid"/>
              <a:headEnd type="none" w="med" len="med"/>
              <a:tailEnd type="none" w="med" len="med"/>
            </a:ln>
          </p:spPr>
        </p:sp>
        <p:sp>
          <p:nvSpPr>
            <p:cNvPr id="19498" name="Line 80"/>
            <p:cNvSpPr/>
            <p:nvPr/>
          </p:nvSpPr>
          <p:spPr>
            <a:xfrm>
              <a:off x="3095" y="2344"/>
              <a:ext cx="272" cy="0"/>
            </a:xfrm>
            <a:prstGeom prst="line">
              <a:avLst/>
            </a:prstGeom>
            <a:ln w="9525" cap="flat" cmpd="sng">
              <a:solidFill>
                <a:schemeClr val="tx1"/>
              </a:solidFill>
              <a:prstDash val="solid"/>
              <a:headEnd type="none" w="med" len="med"/>
              <a:tailEnd type="none" w="med" len="med"/>
            </a:ln>
          </p:spPr>
        </p:sp>
        <p:sp>
          <p:nvSpPr>
            <p:cNvPr id="19499" name="Line 81"/>
            <p:cNvSpPr/>
            <p:nvPr/>
          </p:nvSpPr>
          <p:spPr>
            <a:xfrm flipH="1">
              <a:off x="2913" y="2480"/>
              <a:ext cx="182" cy="91"/>
            </a:xfrm>
            <a:prstGeom prst="line">
              <a:avLst/>
            </a:prstGeom>
            <a:ln w="9525" cap="flat" cmpd="sng">
              <a:solidFill>
                <a:schemeClr val="tx1"/>
              </a:solidFill>
              <a:prstDash val="solid"/>
              <a:headEnd type="none" w="med" len="med"/>
              <a:tailEnd type="none" w="med" len="med"/>
            </a:ln>
          </p:spPr>
        </p:sp>
        <p:sp>
          <p:nvSpPr>
            <p:cNvPr id="19500" name="Line 82"/>
            <p:cNvSpPr/>
            <p:nvPr/>
          </p:nvSpPr>
          <p:spPr>
            <a:xfrm>
              <a:off x="2913" y="2571"/>
              <a:ext cx="272" cy="0"/>
            </a:xfrm>
            <a:prstGeom prst="line">
              <a:avLst/>
            </a:prstGeom>
            <a:ln w="9525" cap="flat" cmpd="sng">
              <a:solidFill>
                <a:schemeClr val="tx1"/>
              </a:solidFill>
              <a:prstDash val="solid"/>
              <a:headEnd type="none" w="med" len="med"/>
              <a:tailEnd type="none" w="med" len="med"/>
            </a:ln>
          </p:spPr>
        </p:sp>
        <p:sp>
          <p:nvSpPr>
            <p:cNvPr id="19501" name="Line 83"/>
            <p:cNvSpPr/>
            <p:nvPr/>
          </p:nvSpPr>
          <p:spPr>
            <a:xfrm flipV="1">
              <a:off x="3185" y="2480"/>
              <a:ext cx="182" cy="91"/>
            </a:xfrm>
            <a:prstGeom prst="line">
              <a:avLst/>
            </a:prstGeom>
            <a:ln w="9525" cap="flat" cmpd="sng">
              <a:solidFill>
                <a:schemeClr val="tx1"/>
              </a:solidFill>
              <a:prstDash val="solid"/>
              <a:headEnd type="none" w="med" len="med"/>
              <a:tailEnd type="none" w="med" len="med"/>
            </a:ln>
          </p:spPr>
        </p:sp>
        <p:sp>
          <p:nvSpPr>
            <p:cNvPr id="19502" name="Line 84"/>
            <p:cNvSpPr/>
            <p:nvPr/>
          </p:nvSpPr>
          <p:spPr>
            <a:xfrm>
              <a:off x="3095" y="2480"/>
              <a:ext cx="272" cy="0"/>
            </a:xfrm>
            <a:prstGeom prst="line">
              <a:avLst/>
            </a:prstGeom>
            <a:ln w="9525" cap="flat" cmpd="sng">
              <a:solidFill>
                <a:schemeClr val="tx1"/>
              </a:solidFill>
              <a:prstDash val="solid"/>
              <a:headEnd type="none" w="med" len="med"/>
              <a:tailEnd type="none" w="med" len="med"/>
            </a:ln>
          </p:spPr>
        </p:sp>
        <p:sp>
          <p:nvSpPr>
            <p:cNvPr id="19503" name="Rectangle 85"/>
            <p:cNvSpPr/>
            <p:nvPr/>
          </p:nvSpPr>
          <p:spPr>
            <a:xfrm>
              <a:off x="2913" y="2435"/>
              <a:ext cx="272" cy="136"/>
            </a:xfrm>
            <a:prstGeom prst="rect">
              <a:avLst/>
            </a:prstGeom>
            <a:solidFill>
              <a:srgbClr val="CCFFCC"/>
            </a:solidFill>
            <a:ln w="9525" cap="flat" cmpd="sng">
              <a:solidFill>
                <a:schemeClr val="tx1"/>
              </a:solidFill>
              <a:prstDash val="solid"/>
              <a:miter/>
              <a:headEnd type="none" w="med" len="med"/>
              <a:tailEnd type="none" w="med" len="med"/>
            </a:ln>
          </p:spPr>
          <p:txBody>
            <a:bodyPr wrap="none" lIns="91430" tIns="45716" rIns="91430" bIns="4571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19504" name="Freeform 86"/>
            <p:cNvSpPr/>
            <p:nvPr/>
          </p:nvSpPr>
          <p:spPr>
            <a:xfrm>
              <a:off x="3185" y="2344"/>
              <a:ext cx="182" cy="227"/>
            </a:xfrm>
            <a:custGeom>
              <a:avLst/>
              <a:gdLst>
                <a:gd name="txL" fmla="*/ 0 w 182"/>
                <a:gd name="txT" fmla="*/ 0 h 227"/>
                <a:gd name="txR" fmla="*/ 182 w 182"/>
                <a:gd name="txB" fmla="*/ 227 h 227"/>
              </a:gdLst>
              <a:ahLst/>
              <a:cxnLst>
                <a:cxn ang="0">
                  <a:pos x="182" y="0"/>
                </a:cxn>
                <a:cxn ang="0">
                  <a:pos x="182" y="136"/>
                </a:cxn>
                <a:cxn ang="0">
                  <a:pos x="0" y="227"/>
                </a:cxn>
                <a:cxn ang="0">
                  <a:pos x="0" y="91"/>
                </a:cxn>
                <a:cxn ang="0">
                  <a:pos x="182" y="0"/>
                </a:cxn>
              </a:cxnLst>
              <a:rect l="txL" t="txT" r="txR" b="txB"/>
              <a:pathLst>
                <a:path w="182" h="227">
                  <a:moveTo>
                    <a:pt x="182" y="0"/>
                  </a:moveTo>
                  <a:lnTo>
                    <a:pt x="182" y="136"/>
                  </a:lnTo>
                  <a:lnTo>
                    <a:pt x="0" y="227"/>
                  </a:lnTo>
                  <a:lnTo>
                    <a:pt x="0" y="91"/>
                  </a:lnTo>
                  <a:lnTo>
                    <a:pt x="182" y="0"/>
                  </a:lnTo>
                  <a:close/>
                </a:path>
              </a:pathLst>
            </a:custGeom>
            <a:solidFill>
              <a:srgbClr val="CCFFCC">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grpSp>
      <p:pic>
        <p:nvPicPr>
          <p:cNvPr id="338007" name="Picture 87"/>
          <p:cNvPicPr/>
          <p:nvPr/>
        </p:nvPicPr>
        <p:blipFill>
          <a:blip r:embed="rId2"/>
          <a:stretch>
            <a:fillRect/>
          </a:stretch>
        </p:blipFill>
        <p:spPr>
          <a:xfrm>
            <a:off x="5257800" y="3054350"/>
            <a:ext cx="1541463" cy="955675"/>
          </a:xfrm>
          <a:prstGeom prst="rect">
            <a:avLst/>
          </a:prstGeom>
          <a:noFill/>
          <a:ln w="12700">
            <a:noFill/>
          </a:ln>
        </p:spPr>
      </p:pic>
      <p:sp>
        <p:nvSpPr>
          <p:cNvPr id="338008" name="Text Box 88"/>
          <p:cNvSpPr txBox="1"/>
          <p:nvPr/>
        </p:nvSpPr>
        <p:spPr>
          <a:xfrm>
            <a:off x="5283200" y="3375025"/>
            <a:ext cx="1219200" cy="401638"/>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地面网络</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pic>
        <p:nvPicPr>
          <p:cNvPr id="338009" name="Picture 89"/>
          <p:cNvPicPr/>
          <p:nvPr/>
        </p:nvPicPr>
        <p:blipFill>
          <a:blip r:embed="rId3"/>
          <a:stretch>
            <a:fillRect/>
          </a:stretch>
        </p:blipFill>
        <p:spPr>
          <a:xfrm>
            <a:off x="7315200" y="1658938"/>
            <a:ext cx="933450" cy="903287"/>
          </a:xfrm>
          <a:prstGeom prst="rect">
            <a:avLst/>
          </a:prstGeom>
          <a:noFill/>
          <a:ln w="12700">
            <a:noFill/>
          </a:ln>
        </p:spPr>
      </p:pic>
      <p:sp>
        <p:nvSpPr>
          <p:cNvPr id="338010" name="Text Box 90"/>
          <p:cNvSpPr txBox="1"/>
          <p:nvPr/>
        </p:nvSpPr>
        <p:spPr>
          <a:xfrm>
            <a:off x="7070725" y="998538"/>
            <a:ext cx="1785938" cy="709612"/>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短信服务器</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0" lvl="0" indent="0" algn="ctr" defTabSz="933450">
              <a:spcBef>
                <a:spcPct val="0"/>
              </a:spcBef>
              <a:buNone/>
            </a:pPr>
            <a:r>
              <a:rPr lang="en-US" altLang="zh-CN" sz="2000" b="1" dirty="0">
                <a:solidFill>
                  <a:srgbClr val="000000"/>
                </a:solidFill>
                <a:latin typeface="微软雅黑" panose="020B0503020204020204" pitchFamily="34" charset="-122"/>
                <a:ea typeface="微软雅黑" panose="020B0503020204020204" pitchFamily="34" charset="-122"/>
              </a:rPr>
              <a:t>SMSC</a:t>
            </a:r>
            <a:endParaRPr lang="en-US" altLang="zh-CN" sz="2000" b="1" dirty="0">
              <a:solidFill>
                <a:srgbClr val="000000"/>
              </a:solidFill>
              <a:latin typeface="微软雅黑" panose="020B0503020204020204" pitchFamily="34" charset="-122"/>
              <a:ea typeface="微软雅黑" panose="020B0503020204020204" pitchFamily="34" charset="-122"/>
            </a:endParaRPr>
          </a:p>
        </p:txBody>
      </p:sp>
      <p:pic>
        <p:nvPicPr>
          <p:cNvPr id="338011" name="Picture 91"/>
          <p:cNvPicPr/>
          <p:nvPr/>
        </p:nvPicPr>
        <p:blipFill>
          <a:blip r:embed="rId4"/>
          <a:stretch>
            <a:fillRect/>
          </a:stretch>
        </p:blipFill>
        <p:spPr>
          <a:xfrm>
            <a:off x="7827963" y="3789363"/>
            <a:ext cx="587375" cy="722312"/>
          </a:xfrm>
          <a:prstGeom prst="rect">
            <a:avLst/>
          </a:prstGeom>
          <a:noFill/>
          <a:ln w="12700">
            <a:noFill/>
          </a:ln>
        </p:spPr>
      </p:pic>
      <p:sp>
        <p:nvSpPr>
          <p:cNvPr id="338012" name="Text Box 92"/>
          <p:cNvSpPr txBox="1"/>
          <p:nvPr/>
        </p:nvSpPr>
        <p:spPr>
          <a:xfrm>
            <a:off x="7240588" y="3311525"/>
            <a:ext cx="1543050" cy="401638"/>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en-US" altLang="zh-CN" sz="2000" b="1" dirty="0">
                <a:solidFill>
                  <a:srgbClr val="000000"/>
                </a:solidFill>
                <a:latin typeface="微软雅黑" panose="020B0503020204020204" pitchFamily="34" charset="-122"/>
                <a:ea typeface="微软雅黑" panose="020B0503020204020204" pitchFamily="34" charset="-122"/>
              </a:rPr>
              <a:t>SP</a:t>
            </a:r>
            <a:r>
              <a:rPr lang="zh-CN" altLang="en-US" sz="2000" b="1" dirty="0">
                <a:solidFill>
                  <a:srgbClr val="000000"/>
                </a:solidFill>
                <a:latin typeface="微软雅黑" panose="020B0503020204020204" pitchFamily="34" charset="-122"/>
                <a:ea typeface="微软雅黑" panose="020B0503020204020204" pitchFamily="34" charset="-122"/>
              </a:rPr>
              <a:t>服务器</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38013" name="Line 93"/>
          <p:cNvSpPr/>
          <p:nvPr/>
        </p:nvSpPr>
        <p:spPr>
          <a:xfrm>
            <a:off x="6726238" y="3789363"/>
            <a:ext cx="1101725" cy="293687"/>
          </a:xfrm>
          <a:prstGeom prst="line">
            <a:avLst/>
          </a:prstGeom>
          <a:ln w="9525" cap="flat" cmpd="sng">
            <a:solidFill>
              <a:schemeClr val="tx1"/>
            </a:solidFill>
            <a:prstDash val="solid"/>
            <a:headEnd type="none" w="med" len="med"/>
            <a:tailEnd type="none" w="med" len="med"/>
          </a:ln>
        </p:spPr>
      </p:sp>
      <p:sp>
        <p:nvSpPr>
          <p:cNvPr id="338014" name="Text Box 94"/>
          <p:cNvSpPr txBox="1"/>
          <p:nvPr/>
        </p:nvSpPr>
        <p:spPr>
          <a:xfrm>
            <a:off x="6853238" y="3919538"/>
            <a:ext cx="712787" cy="311150"/>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en-US" altLang="zh-CN" sz="1400" b="1" dirty="0">
                <a:solidFill>
                  <a:srgbClr val="CC3300"/>
                </a:solidFill>
                <a:latin typeface="Arial" panose="020B0604020202020204" pitchFamily="34" charset="0"/>
                <a:ea typeface="楷体_GB2312" pitchFamily="49" charset="-122"/>
              </a:rPr>
              <a:t>CMPP</a:t>
            </a:r>
            <a:endParaRPr lang="en-US" altLang="zh-CN" sz="1400" b="1" dirty="0">
              <a:solidFill>
                <a:srgbClr val="CC3300"/>
              </a:solidFill>
              <a:latin typeface="Arial" panose="020B0604020202020204" pitchFamily="34" charset="0"/>
              <a:ea typeface="楷体_GB2312" pitchFamily="49" charset="-122"/>
            </a:endParaRPr>
          </a:p>
        </p:txBody>
      </p:sp>
      <p:pic>
        <p:nvPicPr>
          <p:cNvPr id="338015" name="Picture 95"/>
          <p:cNvPicPr/>
          <p:nvPr/>
        </p:nvPicPr>
        <p:blipFill>
          <a:blip r:embed="rId5"/>
          <a:stretch>
            <a:fillRect/>
          </a:stretch>
        </p:blipFill>
        <p:spPr>
          <a:xfrm>
            <a:off x="6430963" y="3054350"/>
            <a:ext cx="487362" cy="473075"/>
          </a:xfrm>
          <a:prstGeom prst="rect">
            <a:avLst/>
          </a:prstGeom>
          <a:noFill/>
          <a:ln w="12700">
            <a:noFill/>
          </a:ln>
        </p:spPr>
      </p:pic>
      <p:sp>
        <p:nvSpPr>
          <p:cNvPr id="338016" name="Line 96"/>
          <p:cNvSpPr/>
          <p:nvPr/>
        </p:nvSpPr>
        <p:spPr>
          <a:xfrm flipH="1">
            <a:off x="6284913" y="2173288"/>
            <a:ext cx="1030287" cy="881062"/>
          </a:xfrm>
          <a:prstGeom prst="line">
            <a:avLst/>
          </a:prstGeom>
          <a:ln w="9525" cap="flat" cmpd="sng">
            <a:solidFill>
              <a:schemeClr val="tx1"/>
            </a:solidFill>
            <a:prstDash val="solid"/>
            <a:headEnd type="none" w="med" len="med"/>
            <a:tailEnd type="none" w="med" len="med"/>
          </a:ln>
        </p:spPr>
      </p:sp>
      <p:sp>
        <p:nvSpPr>
          <p:cNvPr id="338017" name="Text Box 97"/>
          <p:cNvSpPr txBox="1"/>
          <p:nvPr/>
        </p:nvSpPr>
        <p:spPr>
          <a:xfrm>
            <a:off x="6380163" y="2246313"/>
            <a:ext cx="703262" cy="311150"/>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en-US" altLang="zh-CN" sz="1400" b="1" dirty="0">
                <a:solidFill>
                  <a:srgbClr val="CC3300"/>
                </a:solidFill>
                <a:latin typeface="Arial" panose="020B0604020202020204" pitchFamily="34" charset="0"/>
                <a:ea typeface="楷体_GB2312" pitchFamily="49" charset="-122"/>
              </a:rPr>
              <a:t>SMPP</a:t>
            </a:r>
            <a:endParaRPr lang="en-US" altLang="zh-CN" sz="1400" b="1" dirty="0">
              <a:solidFill>
                <a:srgbClr val="CC3300"/>
              </a:solidFill>
              <a:latin typeface="Arial" panose="020B0604020202020204" pitchFamily="34" charset="0"/>
              <a:ea typeface="楷体_GB2312" pitchFamily="49" charset="-122"/>
            </a:endParaRPr>
          </a:p>
        </p:txBody>
      </p:sp>
      <p:sp>
        <p:nvSpPr>
          <p:cNvPr id="338018" name="Text Box 98"/>
          <p:cNvSpPr txBox="1"/>
          <p:nvPr/>
        </p:nvSpPr>
        <p:spPr>
          <a:xfrm>
            <a:off x="6735763" y="2919413"/>
            <a:ext cx="881062" cy="404812"/>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网关</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38019" name="Line 99"/>
          <p:cNvSpPr/>
          <p:nvPr/>
        </p:nvSpPr>
        <p:spPr>
          <a:xfrm flipV="1">
            <a:off x="4668838" y="3643313"/>
            <a:ext cx="587375" cy="293687"/>
          </a:xfrm>
          <a:prstGeom prst="line">
            <a:avLst/>
          </a:prstGeom>
          <a:ln w="9525" cap="flat" cmpd="sng">
            <a:solidFill>
              <a:schemeClr val="tx1"/>
            </a:solidFill>
            <a:prstDash val="solid"/>
            <a:headEnd type="none" w="med" len="med"/>
            <a:tailEnd type="none" w="med" len="med"/>
          </a:ln>
        </p:spPr>
      </p:sp>
      <p:sp>
        <p:nvSpPr>
          <p:cNvPr id="338020" name="Line 100"/>
          <p:cNvSpPr/>
          <p:nvPr/>
        </p:nvSpPr>
        <p:spPr>
          <a:xfrm flipH="1">
            <a:off x="3492500" y="2908300"/>
            <a:ext cx="514350" cy="366713"/>
          </a:xfrm>
          <a:prstGeom prst="line">
            <a:avLst/>
          </a:prstGeom>
          <a:ln w="9525" cap="flat" cmpd="sng">
            <a:solidFill>
              <a:schemeClr val="tx1"/>
            </a:solidFill>
            <a:prstDash val="solid"/>
            <a:headEnd type="none" w="med" len="med"/>
            <a:tailEnd type="triangle" w="med" len="med"/>
          </a:ln>
        </p:spPr>
      </p:sp>
      <p:sp>
        <p:nvSpPr>
          <p:cNvPr id="338021" name="Line 101"/>
          <p:cNvSpPr/>
          <p:nvPr/>
        </p:nvSpPr>
        <p:spPr>
          <a:xfrm flipV="1">
            <a:off x="3640138" y="3201988"/>
            <a:ext cx="441325" cy="293687"/>
          </a:xfrm>
          <a:prstGeom prst="line">
            <a:avLst/>
          </a:prstGeom>
          <a:ln w="9525" cap="flat" cmpd="sng">
            <a:solidFill>
              <a:schemeClr val="tx1"/>
            </a:solidFill>
            <a:prstDash val="solid"/>
            <a:headEnd type="none" w="med" len="med"/>
            <a:tailEnd type="triangle" w="med" len="med"/>
          </a:ln>
        </p:spPr>
      </p:sp>
      <p:grpSp>
        <p:nvGrpSpPr>
          <p:cNvPr id="8" name="Group 102"/>
          <p:cNvGrpSpPr/>
          <p:nvPr/>
        </p:nvGrpSpPr>
        <p:grpSpPr>
          <a:xfrm>
            <a:off x="7754938" y="3643313"/>
            <a:ext cx="735012" cy="954087"/>
            <a:chOff x="1362" y="3247"/>
            <a:chExt cx="454" cy="589"/>
          </a:xfrm>
        </p:grpSpPr>
        <p:sp>
          <p:nvSpPr>
            <p:cNvPr id="19491" name="Rectangle 103"/>
            <p:cNvSpPr/>
            <p:nvPr/>
          </p:nvSpPr>
          <p:spPr>
            <a:xfrm>
              <a:off x="1362" y="3247"/>
              <a:ext cx="454" cy="589"/>
            </a:xfrm>
            <a:prstGeom prst="rect">
              <a:avLst/>
            </a:prstGeom>
            <a:solidFill>
              <a:srgbClr val="666699"/>
            </a:solidFill>
            <a:ln w="28575" cap="flat" cmpd="sng">
              <a:solidFill>
                <a:schemeClr val="hlink"/>
              </a:solidFill>
              <a:prstDash val="solid"/>
              <a:miter/>
              <a:headEnd type="none" w="med" len="med"/>
              <a:tailEnd type="none" w="med" len="med"/>
            </a:ln>
          </p:spPr>
          <p:txBody>
            <a:bodyPr wrap="none" lIns="93286" tIns="46644" rIns="93286" bIns="46644"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endParaRPr lang="zh-CN" altLang="zh-CN" sz="2400" b="1" dirty="0">
                <a:latin typeface="Arial" panose="020B0604020202020204" pitchFamily="34" charset="0"/>
                <a:ea typeface="楷体_GB2312" pitchFamily="49" charset="-122"/>
              </a:endParaRPr>
            </a:p>
          </p:txBody>
        </p:sp>
        <p:sp>
          <p:nvSpPr>
            <p:cNvPr id="19492" name="Freeform 104"/>
            <p:cNvSpPr/>
            <p:nvPr/>
          </p:nvSpPr>
          <p:spPr>
            <a:xfrm>
              <a:off x="1416" y="3335"/>
              <a:ext cx="363" cy="97"/>
            </a:xfrm>
            <a:custGeom>
              <a:avLst/>
              <a:gdLst>
                <a:gd name="txL" fmla="*/ 0 w 363"/>
                <a:gd name="txT" fmla="*/ 0 h 97"/>
                <a:gd name="txR" fmla="*/ 363 w 363"/>
                <a:gd name="txB" fmla="*/ 97 h 97"/>
              </a:gdLst>
              <a:ahLst/>
              <a:cxnLst>
                <a:cxn ang="0">
                  <a:pos x="0" y="52"/>
                </a:cxn>
                <a:cxn ang="0">
                  <a:pos x="46" y="7"/>
                </a:cxn>
                <a:cxn ang="0">
                  <a:pos x="182" y="97"/>
                </a:cxn>
                <a:cxn ang="0">
                  <a:pos x="273" y="7"/>
                </a:cxn>
                <a:cxn ang="0">
                  <a:pos x="363" y="52"/>
                </a:cxn>
              </a:cxnLst>
              <a:rect l="txL" t="txT" r="txR" b="txB"/>
              <a:pathLst>
                <a:path w="363" h="97">
                  <a:moveTo>
                    <a:pt x="0" y="52"/>
                  </a:moveTo>
                  <a:cubicBezTo>
                    <a:pt x="8" y="26"/>
                    <a:pt x="16" y="0"/>
                    <a:pt x="46" y="7"/>
                  </a:cubicBezTo>
                  <a:cubicBezTo>
                    <a:pt x="76" y="14"/>
                    <a:pt x="144" y="97"/>
                    <a:pt x="182" y="97"/>
                  </a:cubicBezTo>
                  <a:cubicBezTo>
                    <a:pt x="220" y="97"/>
                    <a:pt x="243" y="14"/>
                    <a:pt x="273" y="7"/>
                  </a:cubicBezTo>
                  <a:cubicBezTo>
                    <a:pt x="303" y="0"/>
                    <a:pt x="333" y="26"/>
                    <a:pt x="363" y="52"/>
                  </a:cubicBezTo>
                </a:path>
              </a:pathLst>
            </a:custGeom>
            <a:noFill/>
            <a:ln w="28575" cap="flat" cmpd="sng">
              <a:solidFill>
                <a:schemeClr val="folHlink">
                  <a:alpha val="100000"/>
                </a:schemeClr>
              </a:solidFill>
              <a:prstDash val="dashDot"/>
              <a:round/>
              <a:headEnd type="none" w="med" len="med"/>
              <a:tailEnd type="none" w="med" len="med"/>
            </a:ln>
          </p:spPr>
          <p:txBody>
            <a:bodyPr/>
            <a:p>
              <a:endParaRPr lang="zh-CN" altLang="en-US"/>
            </a:p>
          </p:txBody>
        </p:sp>
        <p:sp>
          <p:nvSpPr>
            <p:cNvPr id="19493" name="Freeform 105"/>
            <p:cNvSpPr/>
            <p:nvPr/>
          </p:nvSpPr>
          <p:spPr>
            <a:xfrm>
              <a:off x="1416" y="3471"/>
              <a:ext cx="363" cy="97"/>
            </a:xfrm>
            <a:custGeom>
              <a:avLst/>
              <a:gdLst>
                <a:gd name="txL" fmla="*/ 0 w 363"/>
                <a:gd name="txT" fmla="*/ 0 h 97"/>
                <a:gd name="txR" fmla="*/ 363 w 363"/>
                <a:gd name="txB" fmla="*/ 97 h 97"/>
              </a:gdLst>
              <a:ahLst/>
              <a:cxnLst>
                <a:cxn ang="0">
                  <a:pos x="0" y="52"/>
                </a:cxn>
                <a:cxn ang="0">
                  <a:pos x="46" y="7"/>
                </a:cxn>
                <a:cxn ang="0">
                  <a:pos x="182" y="97"/>
                </a:cxn>
                <a:cxn ang="0">
                  <a:pos x="273" y="7"/>
                </a:cxn>
                <a:cxn ang="0">
                  <a:pos x="363" y="52"/>
                </a:cxn>
              </a:cxnLst>
              <a:rect l="txL" t="txT" r="txR" b="txB"/>
              <a:pathLst>
                <a:path w="363" h="97">
                  <a:moveTo>
                    <a:pt x="0" y="52"/>
                  </a:moveTo>
                  <a:cubicBezTo>
                    <a:pt x="8" y="26"/>
                    <a:pt x="16" y="0"/>
                    <a:pt x="46" y="7"/>
                  </a:cubicBezTo>
                  <a:cubicBezTo>
                    <a:pt x="76" y="14"/>
                    <a:pt x="144" y="97"/>
                    <a:pt x="182" y="97"/>
                  </a:cubicBezTo>
                  <a:cubicBezTo>
                    <a:pt x="220" y="97"/>
                    <a:pt x="243" y="14"/>
                    <a:pt x="273" y="7"/>
                  </a:cubicBezTo>
                  <a:cubicBezTo>
                    <a:pt x="303" y="0"/>
                    <a:pt x="333" y="26"/>
                    <a:pt x="363" y="52"/>
                  </a:cubicBezTo>
                </a:path>
              </a:pathLst>
            </a:custGeom>
            <a:noFill/>
            <a:ln w="28575" cap="flat" cmpd="sng">
              <a:solidFill>
                <a:schemeClr val="folHlink">
                  <a:alpha val="100000"/>
                </a:schemeClr>
              </a:solidFill>
              <a:prstDash val="dashDot"/>
              <a:round/>
              <a:headEnd type="none" w="med" len="med"/>
              <a:tailEnd type="none" w="med" len="med"/>
            </a:ln>
          </p:spPr>
          <p:txBody>
            <a:bodyPr/>
            <a:p>
              <a:endParaRPr lang="zh-CN" altLang="en-US"/>
            </a:p>
          </p:txBody>
        </p:sp>
        <p:sp>
          <p:nvSpPr>
            <p:cNvPr id="19494" name="Freeform 106"/>
            <p:cNvSpPr/>
            <p:nvPr/>
          </p:nvSpPr>
          <p:spPr>
            <a:xfrm>
              <a:off x="1416" y="3607"/>
              <a:ext cx="363" cy="97"/>
            </a:xfrm>
            <a:custGeom>
              <a:avLst/>
              <a:gdLst>
                <a:gd name="txL" fmla="*/ 0 w 363"/>
                <a:gd name="txT" fmla="*/ 0 h 97"/>
                <a:gd name="txR" fmla="*/ 363 w 363"/>
                <a:gd name="txB" fmla="*/ 97 h 97"/>
              </a:gdLst>
              <a:ahLst/>
              <a:cxnLst>
                <a:cxn ang="0">
                  <a:pos x="0" y="52"/>
                </a:cxn>
                <a:cxn ang="0">
                  <a:pos x="46" y="7"/>
                </a:cxn>
                <a:cxn ang="0">
                  <a:pos x="182" y="97"/>
                </a:cxn>
                <a:cxn ang="0">
                  <a:pos x="273" y="7"/>
                </a:cxn>
                <a:cxn ang="0">
                  <a:pos x="363" y="52"/>
                </a:cxn>
              </a:cxnLst>
              <a:rect l="txL" t="txT" r="txR" b="txB"/>
              <a:pathLst>
                <a:path w="363" h="97">
                  <a:moveTo>
                    <a:pt x="0" y="52"/>
                  </a:moveTo>
                  <a:cubicBezTo>
                    <a:pt x="8" y="26"/>
                    <a:pt x="16" y="0"/>
                    <a:pt x="46" y="7"/>
                  </a:cubicBezTo>
                  <a:cubicBezTo>
                    <a:pt x="76" y="14"/>
                    <a:pt x="144" y="97"/>
                    <a:pt x="182" y="97"/>
                  </a:cubicBezTo>
                  <a:cubicBezTo>
                    <a:pt x="220" y="97"/>
                    <a:pt x="243" y="14"/>
                    <a:pt x="273" y="7"/>
                  </a:cubicBezTo>
                  <a:cubicBezTo>
                    <a:pt x="303" y="0"/>
                    <a:pt x="333" y="26"/>
                    <a:pt x="363" y="52"/>
                  </a:cubicBezTo>
                </a:path>
              </a:pathLst>
            </a:custGeom>
            <a:noFill/>
            <a:ln w="28575" cap="flat" cmpd="sng">
              <a:solidFill>
                <a:schemeClr val="folHlink">
                  <a:alpha val="100000"/>
                </a:schemeClr>
              </a:solidFill>
              <a:prstDash val="dashDot"/>
              <a:roun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25"/>
                                        </p:tgtEl>
                                        <p:attrNameLst>
                                          <p:attrName>style.visibility</p:attrName>
                                        </p:attrNameLst>
                                      </p:cBhvr>
                                      <p:to>
                                        <p:strVal val="visible"/>
                                      </p:to>
                                    </p:set>
                                    <p:animEffect transition="in" filter="blinds(horizontal)">
                                      <p:cBhvr>
                                        <p:cTn id="7" dur="500"/>
                                        <p:tgtEl>
                                          <p:spTgt spid="3379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23"/>
                                        </p:tgtEl>
                                        <p:attrNameLst>
                                          <p:attrName>style.visibility</p:attrName>
                                        </p:attrNameLst>
                                      </p:cBhvr>
                                      <p:to>
                                        <p:strVal val="visible"/>
                                      </p:to>
                                    </p:set>
                                    <p:animEffect transition="in" filter="blinds(horizontal)">
                                      <p:cBhvr>
                                        <p:cTn id="12" dur="500"/>
                                        <p:tgtEl>
                                          <p:spTgt spid="3379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37926"/>
                                        </p:tgtEl>
                                        <p:attrNameLst>
                                          <p:attrName>style.visibility</p:attrName>
                                        </p:attrNameLst>
                                      </p:cBhvr>
                                      <p:to>
                                        <p:strVal val="visible"/>
                                      </p:to>
                                    </p:set>
                                    <p:animEffect transition="in" filter="box(in)">
                                      <p:cBhvr>
                                        <p:cTn id="17" dur="1000"/>
                                        <p:tgtEl>
                                          <p:spTgt spid="337926"/>
                                        </p:tgtEl>
                                      </p:cBhvr>
                                    </p:animEffect>
                                  </p:childTnLst>
                                </p:cTn>
                              </p:par>
                              <p:par>
                                <p:cTn id="18" presetID="8" presetClass="entr" presetSubtype="16" fill="hold" grpId="1" nodeType="withEffect">
                                  <p:stCondLst>
                                    <p:cond delay="0"/>
                                  </p:stCondLst>
                                  <p:childTnLst>
                                    <p:set>
                                      <p:cBhvr>
                                        <p:cTn id="19" dur="1" fill="hold">
                                          <p:stCondLst>
                                            <p:cond delay="0"/>
                                          </p:stCondLst>
                                        </p:cTn>
                                        <p:tgtEl>
                                          <p:spTgt spid="337927"/>
                                        </p:tgtEl>
                                        <p:attrNameLst>
                                          <p:attrName>style.visibility</p:attrName>
                                        </p:attrNameLst>
                                      </p:cBhvr>
                                      <p:to>
                                        <p:strVal val="visible"/>
                                      </p:to>
                                    </p:set>
                                    <p:animEffect transition="in" filter="diamond(in)">
                                      <p:cBhvr>
                                        <p:cTn id="20" dur="2000"/>
                                        <p:tgtEl>
                                          <p:spTgt spid="337927"/>
                                        </p:tgtEl>
                                      </p:cBhvr>
                                    </p:animEffect>
                                  </p:childTnLst>
                                </p:cTn>
                              </p:par>
                              <p:par>
                                <p:cTn id="21" presetID="8" presetClass="entr" presetSubtype="16" fill="hold" grpId="1" nodeType="withEffect" nodePh="1">
                                  <p:stCondLst>
                                    <p:cond delay="0"/>
                                  </p:stCondLst>
                                  <p:endCondLst>
                                    <p:cond evt="begin" delay="0">
                                      <p:tn val="21"/>
                                    </p:cond>
                                  </p:endCondLst>
                                  <p:childTnLst>
                                    <p:set>
                                      <p:cBhvr>
                                        <p:cTn id="22" dur="1" fill="hold">
                                          <p:stCondLst>
                                            <p:cond delay="0"/>
                                          </p:stCondLst>
                                        </p:cTn>
                                        <p:tgtEl>
                                          <p:spTgt spid="337927">
                                            <p:txEl>
                                              <p:charRg st="0" end="1"/>
                                            </p:txEl>
                                          </p:spTgt>
                                        </p:tgtEl>
                                        <p:attrNameLst>
                                          <p:attrName>style.visibility</p:attrName>
                                        </p:attrNameLst>
                                      </p:cBhvr>
                                      <p:to>
                                        <p:strVal val="visible"/>
                                      </p:to>
                                    </p:set>
                                    <p:animEffect transition="in" filter="diamond(in)">
                                      <p:cBhvr>
                                        <p:cTn id="23" dur="2000"/>
                                        <p:tgtEl>
                                          <p:spTgt spid="337927">
                                            <p:txEl>
                                              <p:charRg st="0"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iterate type="lt">
                                    <p:tmPct val="5000"/>
                                  </p:iterate>
                                  <p:childTnLst>
                                    <p:set>
                                      <p:cBhvr>
                                        <p:cTn id="27" dur="1" fill="hold">
                                          <p:stCondLst>
                                            <p:cond delay="0"/>
                                          </p:stCondLst>
                                        </p:cTn>
                                        <p:tgtEl>
                                          <p:spTgt spid="337928">
                                            <p:txEl>
                                              <p:charRg st="0" end="4"/>
                                            </p:txEl>
                                          </p:spTgt>
                                        </p:tgtEl>
                                        <p:attrNameLst>
                                          <p:attrName>style.visibility</p:attrName>
                                        </p:attrNameLst>
                                      </p:cBhvr>
                                      <p:to>
                                        <p:strVal val="visible"/>
                                      </p:to>
                                    </p:set>
                                    <p:anim calcmode="lin" valueType="num">
                                      <p:cBhvr>
                                        <p:cTn id="28" dur="1000" fill="hold"/>
                                        <p:tgtEl>
                                          <p:spTgt spid="337928">
                                            <p:txEl>
                                              <p:charRg st="0" end="4"/>
                                            </p:txEl>
                                          </p:spTgt>
                                        </p:tgtEl>
                                        <p:attrNameLst>
                                          <p:attrName>ppt_w</p:attrName>
                                        </p:attrNameLst>
                                      </p:cBhvr>
                                      <p:tavLst>
                                        <p:tav tm="0">
                                          <p:val>
                                            <p:fltVal val="0.000000"/>
                                          </p:val>
                                        </p:tav>
                                        <p:tav tm="100000">
                                          <p:val>
                                            <p:strVal val="#ppt_w"/>
                                          </p:val>
                                        </p:tav>
                                      </p:tavLst>
                                    </p:anim>
                                    <p:anim calcmode="lin" valueType="num">
                                      <p:cBhvr>
                                        <p:cTn id="29" dur="1000" fill="hold"/>
                                        <p:tgtEl>
                                          <p:spTgt spid="337928">
                                            <p:txEl>
                                              <p:charRg st="0" end="4"/>
                                            </p:txEl>
                                          </p:spTgt>
                                        </p:tgtEl>
                                        <p:attrNameLst>
                                          <p:attrName>ppt_h</p:attrName>
                                        </p:attrNameLst>
                                      </p:cBhvr>
                                      <p:tavLst>
                                        <p:tav tm="0">
                                          <p:val>
                                            <p:fltVal val="0.000000"/>
                                          </p:val>
                                        </p:tav>
                                        <p:tav tm="100000">
                                          <p:val>
                                            <p:strVal val="#ppt_h"/>
                                          </p:val>
                                        </p:tav>
                                      </p:tavLst>
                                    </p:anim>
                                    <p:anim calcmode="lin" valueType="num">
                                      <p:cBhvr>
                                        <p:cTn id="30" dur="1000" fill="hold"/>
                                        <p:tgtEl>
                                          <p:spTgt spid="337928">
                                            <p:txEl>
                                              <p:charRg st="0" end="4"/>
                                            </p:txEl>
                                          </p:spTgt>
                                        </p:tgtEl>
                                        <p:attrNameLst>
                                          <p:attrName>style.rotation</p:attrName>
                                        </p:attrNameLst>
                                      </p:cBhvr>
                                      <p:tavLst>
                                        <p:tav tm="0">
                                          <p:val>
                                            <p:fltVal val="90.000000"/>
                                          </p:val>
                                        </p:tav>
                                        <p:tav tm="100000">
                                          <p:val>
                                            <p:fltVal val="0.000000"/>
                                          </p:val>
                                        </p:tav>
                                      </p:tavLst>
                                    </p:anim>
                                    <p:animEffect transition="in" filter="fade">
                                      <p:cBhvr>
                                        <p:cTn id="31" dur="1000"/>
                                        <p:tgtEl>
                                          <p:spTgt spid="337928">
                                            <p:txEl>
                                              <p:charRg st="0" end="4"/>
                                            </p:txEl>
                                          </p:spTgt>
                                        </p:tgtEl>
                                      </p:cBhvr>
                                    </p:animEffect>
                                  </p:childTnLst>
                                </p:cTn>
                              </p:par>
                            </p:childTnLst>
                          </p:cTn>
                        </p:par>
                        <p:par>
                          <p:cTn id="32" fill="hold">
                            <p:stCondLst>
                              <p:cond delay="1100"/>
                            </p:stCondLst>
                            <p:childTnLst>
                              <p:par>
                                <p:cTn id="33" presetID="31" presetClass="entr" presetSubtype="0" fill="hold" nodeType="afterEffect">
                                  <p:stCondLst>
                                    <p:cond delay="0"/>
                                  </p:stCondLst>
                                  <p:iterate type="lt">
                                    <p:tmPct val="5000"/>
                                  </p:iterate>
                                  <p:childTnLst>
                                    <p:set>
                                      <p:cBhvr>
                                        <p:cTn id="34" dur="1" fill="hold">
                                          <p:stCondLst>
                                            <p:cond delay="0"/>
                                          </p:stCondLst>
                                        </p:cTn>
                                        <p:tgtEl>
                                          <p:spTgt spid="337928">
                                            <p:txEl>
                                              <p:charRg st="4" end="8"/>
                                            </p:txEl>
                                          </p:spTgt>
                                        </p:tgtEl>
                                        <p:attrNameLst>
                                          <p:attrName>style.visibility</p:attrName>
                                        </p:attrNameLst>
                                      </p:cBhvr>
                                      <p:to>
                                        <p:strVal val="visible"/>
                                      </p:to>
                                    </p:set>
                                    <p:anim calcmode="lin" valueType="num">
                                      <p:cBhvr>
                                        <p:cTn id="35" dur="1000" fill="hold"/>
                                        <p:tgtEl>
                                          <p:spTgt spid="337928">
                                            <p:txEl>
                                              <p:charRg st="4" end="8"/>
                                            </p:txEl>
                                          </p:spTgt>
                                        </p:tgtEl>
                                        <p:attrNameLst>
                                          <p:attrName>ppt_w</p:attrName>
                                        </p:attrNameLst>
                                      </p:cBhvr>
                                      <p:tavLst>
                                        <p:tav tm="0">
                                          <p:val>
                                            <p:fltVal val="0.000000"/>
                                          </p:val>
                                        </p:tav>
                                        <p:tav tm="100000">
                                          <p:val>
                                            <p:strVal val="#ppt_w"/>
                                          </p:val>
                                        </p:tav>
                                      </p:tavLst>
                                    </p:anim>
                                    <p:anim calcmode="lin" valueType="num">
                                      <p:cBhvr>
                                        <p:cTn id="36" dur="1000" fill="hold"/>
                                        <p:tgtEl>
                                          <p:spTgt spid="337928">
                                            <p:txEl>
                                              <p:charRg st="4" end="8"/>
                                            </p:txEl>
                                          </p:spTgt>
                                        </p:tgtEl>
                                        <p:attrNameLst>
                                          <p:attrName>ppt_h</p:attrName>
                                        </p:attrNameLst>
                                      </p:cBhvr>
                                      <p:tavLst>
                                        <p:tav tm="0">
                                          <p:val>
                                            <p:fltVal val="0.000000"/>
                                          </p:val>
                                        </p:tav>
                                        <p:tav tm="100000">
                                          <p:val>
                                            <p:strVal val="#ppt_h"/>
                                          </p:val>
                                        </p:tav>
                                      </p:tavLst>
                                    </p:anim>
                                    <p:anim calcmode="lin" valueType="num">
                                      <p:cBhvr>
                                        <p:cTn id="37" dur="1000" fill="hold"/>
                                        <p:tgtEl>
                                          <p:spTgt spid="337928">
                                            <p:txEl>
                                              <p:charRg st="4" end="8"/>
                                            </p:txEl>
                                          </p:spTgt>
                                        </p:tgtEl>
                                        <p:attrNameLst>
                                          <p:attrName>style.rotation</p:attrName>
                                        </p:attrNameLst>
                                      </p:cBhvr>
                                      <p:tavLst>
                                        <p:tav tm="0">
                                          <p:val>
                                            <p:fltVal val="90.000000"/>
                                          </p:val>
                                        </p:tav>
                                        <p:tav tm="100000">
                                          <p:val>
                                            <p:fltVal val="0.000000"/>
                                          </p:val>
                                        </p:tav>
                                      </p:tavLst>
                                    </p:anim>
                                    <p:animEffect transition="in" filter="fade">
                                      <p:cBhvr>
                                        <p:cTn id="38" dur="1000"/>
                                        <p:tgtEl>
                                          <p:spTgt spid="337928">
                                            <p:txEl>
                                              <p:charRg st="4" end="8"/>
                                            </p:txEl>
                                          </p:spTgt>
                                        </p:tgtEl>
                                      </p:cBhvr>
                                    </p:animEffect>
                                  </p:childTnLst>
                                </p:cTn>
                              </p:par>
                            </p:childTnLst>
                          </p:cTn>
                        </p:par>
                        <p:par>
                          <p:cTn id="39" fill="hold">
                            <p:stCondLst>
                              <p:cond delay="2200"/>
                            </p:stCondLst>
                            <p:childTnLst>
                              <p:par>
                                <p:cTn id="40" presetID="31" presetClass="entr" presetSubtype="0" fill="hold" nodeType="afterEffect">
                                  <p:stCondLst>
                                    <p:cond delay="0"/>
                                  </p:stCondLst>
                                  <p:iterate type="lt">
                                    <p:tmPct val="5000"/>
                                  </p:iterate>
                                  <p:childTnLst>
                                    <p:set>
                                      <p:cBhvr>
                                        <p:cTn id="41" dur="1" fill="hold">
                                          <p:stCondLst>
                                            <p:cond delay="0"/>
                                          </p:stCondLst>
                                        </p:cTn>
                                        <p:tgtEl>
                                          <p:spTgt spid="337928">
                                            <p:txEl>
                                              <p:charRg st="8" end="12"/>
                                            </p:txEl>
                                          </p:spTgt>
                                        </p:tgtEl>
                                        <p:attrNameLst>
                                          <p:attrName>style.visibility</p:attrName>
                                        </p:attrNameLst>
                                      </p:cBhvr>
                                      <p:to>
                                        <p:strVal val="visible"/>
                                      </p:to>
                                    </p:set>
                                    <p:anim calcmode="lin" valueType="num">
                                      <p:cBhvr>
                                        <p:cTn id="42" dur="1000" fill="hold"/>
                                        <p:tgtEl>
                                          <p:spTgt spid="337928">
                                            <p:txEl>
                                              <p:charRg st="8" end="12"/>
                                            </p:txEl>
                                          </p:spTgt>
                                        </p:tgtEl>
                                        <p:attrNameLst>
                                          <p:attrName>ppt_w</p:attrName>
                                        </p:attrNameLst>
                                      </p:cBhvr>
                                      <p:tavLst>
                                        <p:tav tm="0">
                                          <p:val>
                                            <p:fltVal val="0.000000"/>
                                          </p:val>
                                        </p:tav>
                                        <p:tav tm="100000">
                                          <p:val>
                                            <p:strVal val="#ppt_w"/>
                                          </p:val>
                                        </p:tav>
                                      </p:tavLst>
                                    </p:anim>
                                    <p:anim calcmode="lin" valueType="num">
                                      <p:cBhvr>
                                        <p:cTn id="43" dur="1000" fill="hold"/>
                                        <p:tgtEl>
                                          <p:spTgt spid="337928">
                                            <p:txEl>
                                              <p:charRg st="8" end="12"/>
                                            </p:txEl>
                                          </p:spTgt>
                                        </p:tgtEl>
                                        <p:attrNameLst>
                                          <p:attrName>ppt_h</p:attrName>
                                        </p:attrNameLst>
                                      </p:cBhvr>
                                      <p:tavLst>
                                        <p:tav tm="0">
                                          <p:val>
                                            <p:fltVal val="0.000000"/>
                                          </p:val>
                                        </p:tav>
                                        <p:tav tm="100000">
                                          <p:val>
                                            <p:strVal val="#ppt_h"/>
                                          </p:val>
                                        </p:tav>
                                      </p:tavLst>
                                    </p:anim>
                                    <p:anim calcmode="lin" valueType="num">
                                      <p:cBhvr>
                                        <p:cTn id="44" dur="1000" fill="hold"/>
                                        <p:tgtEl>
                                          <p:spTgt spid="337928">
                                            <p:txEl>
                                              <p:charRg st="8" end="12"/>
                                            </p:txEl>
                                          </p:spTgt>
                                        </p:tgtEl>
                                        <p:attrNameLst>
                                          <p:attrName>style.rotation</p:attrName>
                                        </p:attrNameLst>
                                      </p:cBhvr>
                                      <p:tavLst>
                                        <p:tav tm="0">
                                          <p:val>
                                            <p:fltVal val="90.000000"/>
                                          </p:val>
                                        </p:tav>
                                        <p:tav tm="100000">
                                          <p:val>
                                            <p:fltVal val="0.000000"/>
                                          </p:val>
                                        </p:tav>
                                      </p:tavLst>
                                    </p:anim>
                                    <p:animEffect transition="in" filter="fade">
                                      <p:cBhvr>
                                        <p:cTn id="45" dur="1000"/>
                                        <p:tgtEl>
                                          <p:spTgt spid="337928">
                                            <p:txEl>
                                              <p:charRg st="8" end="12"/>
                                            </p:txEl>
                                          </p:spTgt>
                                        </p:tgtEl>
                                      </p:cBhvr>
                                    </p:animEffect>
                                  </p:childTnLst>
                                </p:cTn>
                              </p:par>
                            </p:childTnLst>
                          </p:cTn>
                        </p:par>
                        <p:par>
                          <p:cTn id="46" fill="hold">
                            <p:stCondLst>
                              <p:cond delay="3300"/>
                            </p:stCondLst>
                            <p:childTnLst>
                              <p:par>
                                <p:cTn id="47" presetID="31" presetClass="entr" presetSubtype="0" fill="hold" nodeType="afterEffect">
                                  <p:stCondLst>
                                    <p:cond delay="0"/>
                                  </p:stCondLst>
                                  <p:iterate type="lt">
                                    <p:tmPct val="5000"/>
                                  </p:iterate>
                                  <p:childTnLst>
                                    <p:set>
                                      <p:cBhvr>
                                        <p:cTn id="48" dur="1" fill="hold">
                                          <p:stCondLst>
                                            <p:cond delay="0"/>
                                          </p:stCondLst>
                                        </p:cTn>
                                        <p:tgtEl>
                                          <p:spTgt spid="337928">
                                            <p:txEl>
                                              <p:charRg st="12" end="15"/>
                                            </p:txEl>
                                          </p:spTgt>
                                        </p:tgtEl>
                                        <p:attrNameLst>
                                          <p:attrName>style.visibility</p:attrName>
                                        </p:attrNameLst>
                                      </p:cBhvr>
                                      <p:to>
                                        <p:strVal val="visible"/>
                                      </p:to>
                                    </p:set>
                                    <p:anim calcmode="lin" valueType="num">
                                      <p:cBhvr>
                                        <p:cTn id="49" dur="1000" fill="hold"/>
                                        <p:tgtEl>
                                          <p:spTgt spid="337928">
                                            <p:txEl>
                                              <p:charRg st="12" end="15"/>
                                            </p:txEl>
                                          </p:spTgt>
                                        </p:tgtEl>
                                        <p:attrNameLst>
                                          <p:attrName>ppt_w</p:attrName>
                                        </p:attrNameLst>
                                      </p:cBhvr>
                                      <p:tavLst>
                                        <p:tav tm="0">
                                          <p:val>
                                            <p:fltVal val="0.000000"/>
                                          </p:val>
                                        </p:tav>
                                        <p:tav tm="100000">
                                          <p:val>
                                            <p:strVal val="#ppt_w"/>
                                          </p:val>
                                        </p:tav>
                                      </p:tavLst>
                                    </p:anim>
                                    <p:anim calcmode="lin" valueType="num">
                                      <p:cBhvr>
                                        <p:cTn id="50" dur="1000" fill="hold"/>
                                        <p:tgtEl>
                                          <p:spTgt spid="337928">
                                            <p:txEl>
                                              <p:charRg st="12" end="15"/>
                                            </p:txEl>
                                          </p:spTgt>
                                        </p:tgtEl>
                                        <p:attrNameLst>
                                          <p:attrName>ppt_h</p:attrName>
                                        </p:attrNameLst>
                                      </p:cBhvr>
                                      <p:tavLst>
                                        <p:tav tm="0">
                                          <p:val>
                                            <p:fltVal val="0.000000"/>
                                          </p:val>
                                        </p:tav>
                                        <p:tav tm="100000">
                                          <p:val>
                                            <p:strVal val="#ppt_h"/>
                                          </p:val>
                                        </p:tav>
                                      </p:tavLst>
                                    </p:anim>
                                    <p:anim calcmode="lin" valueType="num">
                                      <p:cBhvr>
                                        <p:cTn id="51" dur="1000" fill="hold"/>
                                        <p:tgtEl>
                                          <p:spTgt spid="337928">
                                            <p:txEl>
                                              <p:charRg st="12" end="15"/>
                                            </p:txEl>
                                          </p:spTgt>
                                        </p:tgtEl>
                                        <p:attrNameLst>
                                          <p:attrName>style.rotation</p:attrName>
                                        </p:attrNameLst>
                                      </p:cBhvr>
                                      <p:tavLst>
                                        <p:tav tm="0">
                                          <p:val>
                                            <p:fltVal val="90.000000"/>
                                          </p:val>
                                        </p:tav>
                                        <p:tav tm="100000">
                                          <p:val>
                                            <p:fltVal val="0.000000"/>
                                          </p:val>
                                        </p:tav>
                                      </p:tavLst>
                                    </p:anim>
                                    <p:animEffect transition="in" filter="fade">
                                      <p:cBhvr>
                                        <p:cTn id="52" dur="1000"/>
                                        <p:tgtEl>
                                          <p:spTgt spid="337928">
                                            <p:txEl>
                                              <p:charRg st="12"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37929"/>
                                        </p:tgtEl>
                                        <p:attrNameLst>
                                          <p:attrName>style.visibility</p:attrName>
                                        </p:attrNameLst>
                                      </p:cBhvr>
                                      <p:to>
                                        <p:strVal val="visible"/>
                                      </p:to>
                                    </p:set>
                                    <p:animEffect transition="in" filter="box(in)">
                                      <p:cBhvr>
                                        <p:cTn id="57" dur="500"/>
                                        <p:tgtEl>
                                          <p:spTgt spid="337929"/>
                                        </p:tgtEl>
                                      </p:cBhvr>
                                    </p:animEffect>
                                  </p:childTnLst>
                                </p:cTn>
                              </p:par>
                            </p:childTnLst>
                          </p:cTn>
                        </p:par>
                        <p:par>
                          <p:cTn id="58" fill="hold">
                            <p:stCondLst>
                              <p:cond delay="500"/>
                            </p:stCondLst>
                            <p:childTnLst>
                              <p:par>
                                <p:cTn id="59" presetID="55" presetClass="exit" presetSubtype="0" fill="hold" nodeType="afterEffect">
                                  <p:stCondLst>
                                    <p:cond delay="0"/>
                                  </p:stCondLst>
                                  <p:childTnLst>
                                    <p:anim calcmode="lin" valueType="num">
                                      <p:cBhvr>
                                        <p:cTn id="60" dur="1000"/>
                                        <p:tgtEl>
                                          <p:spTgt spid="337929"/>
                                        </p:tgtEl>
                                        <p:attrNameLst>
                                          <p:attrName>ppt_w</p:attrName>
                                        </p:attrNameLst>
                                      </p:cBhvr>
                                      <p:tavLst>
                                        <p:tav tm="0">
                                          <p:val>
                                            <p:strVal val="ppt_w"/>
                                          </p:val>
                                        </p:tav>
                                        <p:tav tm="100000">
                                          <p:val>
                                            <p:strVal val="ppt_w*0.70"/>
                                          </p:val>
                                        </p:tav>
                                      </p:tavLst>
                                    </p:anim>
                                    <p:anim calcmode="lin" valueType="num">
                                      <p:cBhvr>
                                        <p:cTn id="61" dur="1000"/>
                                        <p:tgtEl>
                                          <p:spTgt spid="337929"/>
                                        </p:tgtEl>
                                        <p:attrNameLst>
                                          <p:attrName>ppt_h</p:attrName>
                                        </p:attrNameLst>
                                      </p:cBhvr>
                                      <p:tavLst>
                                        <p:tav tm="0">
                                          <p:val>
                                            <p:strVal val="ppt_h"/>
                                          </p:val>
                                        </p:tav>
                                        <p:tav tm="100000">
                                          <p:val>
                                            <p:strVal val="ppt_h"/>
                                          </p:val>
                                        </p:tav>
                                      </p:tavLst>
                                    </p:anim>
                                    <p:animEffect transition="out" filter="fade">
                                      <p:cBhvr>
                                        <p:cTn id="62" dur="1000"/>
                                        <p:tgtEl>
                                          <p:spTgt spid="337929"/>
                                        </p:tgtEl>
                                      </p:cBhvr>
                                    </p:animEffect>
                                    <p:set>
                                      <p:cBhvr>
                                        <p:cTn id="63" dur="1" fill="hold">
                                          <p:stCondLst>
                                            <p:cond delay="999"/>
                                          </p:stCondLst>
                                        </p:cTn>
                                        <p:tgtEl>
                                          <p:spTgt spid="337929"/>
                                        </p:tgtEl>
                                        <p:attrNameLst>
                                          <p:attrName>style.visibility</p:attrName>
                                        </p:attrNameLst>
                                      </p:cBhvr>
                                      <p:to>
                                        <p:strVal val="hidden"/>
                                      </p:to>
                                    </p:set>
                                  </p:childTnLst>
                                </p:cTn>
                              </p:par>
                            </p:childTnLst>
                          </p:cTn>
                        </p:par>
                        <p:par>
                          <p:cTn id="64" fill="hold">
                            <p:stCondLst>
                              <p:cond delay="1500"/>
                            </p:stCondLst>
                            <p:childTnLst>
                              <p:par>
                                <p:cTn id="65" presetID="55" presetClass="exit" presetSubtype="0" fill="hold" nodeType="afterEffect">
                                  <p:stCondLst>
                                    <p:cond delay="500"/>
                                  </p:stCondLst>
                                  <p:childTnLst>
                                    <p:anim calcmode="lin" valueType="num">
                                      <p:cBhvr>
                                        <p:cTn id="66" dur="1000"/>
                                        <p:tgtEl>
                                          <p:spTgt spid="337926"/>
                                        </p:tgtEl>
                                        <p:attrNameLst>
                                          <p:attrName>ppt_w</p:attrName>
                                        </p:attrNameLst>
                                      </p:cBhvr>
                                      <p:tavLst>
                                        <p:tav tm="0">
                                          <p:val>
                                            <p:strVal val="ppt_w"/>
                                          </p:val>
                                        </p:tav>
                                        <p:tav tm="100000">
                                          <p:val>
                                            <p:strVal val="ppt_w*0.70"/>
                                          </p:val>
                                        </p:tav>
                                      </p:tavLst>
                                    </p:anim>
                                    <p:anim calcmode="lin" valueType="num">
                                      <p:cBhvr>
                                        <p:cTn id="67" dur="1000"/>
                                        <p:tgtEl>
                                          <p:spTgt spid="337926"/>
                                        </p:tgtEl>
                                        <p:attrNameLst>
                                          <p:attrName>ppt_h</p:attrName>
                                        </p:attrNameLst>
                                      </p:cBhvr>
                                      <p:tavLst>
                                        <p:tav tm="0">
                                          <p:val>
                                            <p:strVal val="ppt_h"/>
                                          </p:val>
                                        </p:tav>
                                        <p:tav tm="100000">
                                          <p:val>
                                            <p:strVal val="ppt_h"/>
                                          </p:val>
                                        </p:tav>
                                      </p:tavLst>
                                    </p:anim>
                                    <p:animEffect transition="out" filter="fade">
                                      <p:cBhvr>
                                        <p:cTn id="68" dur="1000"/>
                                        <p:tgtEl>
                                          <p:spTgt spid="337926"/>
                                        </p:tgtEl>
                                      </p:cBhvr>
                                    </p:animEffect>
                                    <p:set>
                                      <p:cBhvr>
                                        <p:cTn id="69" dur="1" fill="hold">
                                          <p:stCondLst>
                                            <p:cond delay="999"/>
                                          </p:stCondLst>
                                        </p:cTn>
                                        <p:tgtEl>
                                          <p:spTgt spid="337926"/>
                                        </p:tgtEl>
                                        <p:attrNameLst>
                                          <p:attrName>style.visibility</p:attrName>
                                        </p:attrNameLst>
                                      </p:cBhvr>
                                      <p:to>
                                        <p:strVal val="hidden"/>
                                      </p:to>
                                    </p:set>
                                  </p:childTnLst>
                                </p:cTn>
                              </p:par>
                              <p:par>
                                <p:cTn id="70" presetID="55" presetClass="exit" presetSubtype="0" fill="hold" grpId="0" nodeType="withEffect" nodePh="1">
                                  <p:stCondLst>
                                    <p:cond delay="0"/>
                                  </p:stCondLst>
                                  <p:endCondLst>
                                    <p:cond evt="begin" delay="0">
                                      <p:tn val="70"/>
                                    </p:cond>
                                  </p:endCondLst>
                                  <p:childTnLst>
                                    <p:anim calcmode="lin" valueType="num">
                                      <p:cBhvr>
                                        <p:cTn id="71" dur="1000"/>
                                        <p:tgtEl>
                                          <p:spTgt spid="337927">
                                            <p:txEl>
                                              <p:charRg st="0" end="1"/>
                                            </p:txEl>
                                          </p:spTgt>
                                        </p:tgtEl>
                                        <p:attrNameLst>
                                          <p:attrName>ppt_w</p:attrName>
                                        </p:attrNameLst>
                                      </p:cBhvr>
                                      <p:tavLst>
                                        <p:tav tm="0">
                                          <p:val>
                                            <p:strVal val="ppt_w"/>
                                          </p:val>
                                        </p:tav>
                                        <p:tav tm="100000">
                                          <p:val>
                                            <p:strVal val="ppt_w*0.70"/>
                                          </p:val>
                                        </p:tav>
                                      </p:tavLst>
                                    </p:anim>
                                    <p:anim calcmode="lin" valueType="num">
                                      <p:cBhvr>
                                        <p:cTn id="72" dur="1000"/>
                                        <p:tgtEl>
                                          <p:spTgt spid="337927">
                                            <p:txEl>
                                              <p:charRg st="0" end="1"/>
                                            </p:txEl>
                                          </p:spTgt>
                                        </p:tgtEl>
                                        <p:attrNameLst>
                                          <p:attrName>ppt_h</p:attrName>
                                        </p:attrNameLst>
                                      </p:cBhvr>
                                      <p:tavLst>
                                        <p:tav tm="0">
                                          <p:val>
                                            <p:strVal val="ppt_h"/>
                                          </p:val>
                                        </p:tav>
                                        <p:tav tm="100000">
                                          <p:val>
                                            <p:strVal val="ppt_h"/>
                                          </p:val>
                                        </p:tav>
                                      </p:tavLst>
                                    </p:anim>
                                    <p:animEffect transition="out" filter="fade">
                                      <p:cBhvr>
                                        <p:cTn id="73" dur="1000"/>
                                        <p:tgtEl>
                                          <p:spTgt spid="337927">
                                            <p:txEl>
                                              <p:charRg st="0" end="1"/>
                                            </p:txEl>
                                          </p:spTgt>
                                        </p:tgtEl>
                                      </p:cBhvr>
                                    </p:animEffect>
                                    <p:set>
                                      <p:cBhvr>
                                        <p:cTn id="74" dur="1" fill="hold">
                                          <p:stCondLst>
                                            <p:cond delay="999"/>
                                          </p:stCondLst>
                                        </p:cTn>
                                        <p:tgtEl>
                                          <p:spTgt spid="337927">
                                            <p:txEl>
                                              <p:charRg st="0" end="1"/>
                                            </p:txEl>
                                          </p:spTgt>
                                        </p:tgtEl>
                                        <p:attrNameLst>
                                          <p:attrName>style.visibility</p:attrName>
                                        </p:attrNameLst>
                                      </p:cBhvr>
                                      <p:to>
                                        <p:strVal val="hidden"/>
                                      </p:to>
                                    </p:set>
                                  </p:childTnLst>
                                </p:cTn>
                              </p:par>
                              <p:par>
                                <p:cTn id="75" presetID="55" presetClass="exit" presetSubtype="0" fill="hold" grpId="0" nodeType="withEffect">
                                  <p:stCondLst>
                                    <p:cond delay="0"/>
                                  </p:stCondLst>
                                  <p:childTnLst>
                                    <p:anim calcmode="lin" valueType="num">
                                      <p:cBhvr>
                                        <p:cTn id="76" dur="1000"/>
                                        <p:tgtEl>
                                          <p:spTgt spid="337927"/>
                                        </p:tgtEl>
                                        <p:attrNameLst>
                                          <p:attrName>ppt_w</p:attrName>
                                        </p:attrNameLst>
                                      </p:cBhvr>
                                      <p:tavLst>
                                        <p:tav tm="0">
                                          <p:val>
                                            <p:strVal val="ppt_w"/>
                                          </p:val>
                                        </p:tav>
                                        <p:tav tm="100000">
                                          <p:val>
                                            <p:strVal val="ppt_w*0.70"/>
                                          </p:val>
                                        </p:tav>
                                      </p:tavLst>
                                    </p:anim>
                                    <p:anim calcmode="lin" valueType="num">
                                      <p:cBhvr>
                                        <p:cTn id="77" dur="1000"/>
                                        <p:tgtEl>
                                          <p:spTgt spid="337927"/>
                                        </p:tgtEl>
                                        <p:attrNameLst>
                                          <p:attrName>ppt_h</p:attrName>
                                        </p:attrNameLst>
                                      </p:cBhvr>
                                      <p:tavLst>
                                        <p:tav tm="0">
                                          <p:val>
                                            <p:strVal val="ppt_h"/>
                                          </p:val>
                                        </p:tav>
                                        <p:tav tm="100000">
                                          <p:val>
                                            <p:strVal val="ppt_h"/>
                                          </p:val>
                                        </p:tav>
                                      </p:tavLst>
                                    </p:anim>
                                    <p:animEffect transition="out" filter="fade">
                                      <p:cBhvr>
                                        <p:cTn id="78" dur="1000"/>
                                        <p:tgtEl>
                                          <p:spTgt spid="337927"/>
                                        </p:tgtEl>
                                      </p:cBhvr>
                                    </p:animEffect>
                                    <p:set>
                                      <p:cBhvr>
                                        <p:cTn id="79" dur="1" fill="hold">
                                          <p:stCondLst>
                                            <p:cond delay="999"/>
                                          </p:stCondLst>
                                        </p:cTn>
                                        <p:tgtEl>
                                          <p:spTgt spid="337927"/>
                                        </p:tgtEl>
                                        <p:attrNameLst>
                                          <p:attrName>style.visibility</p:attrName>
                                        </p:attrNameLst>
                                      </p:cBhvr>
                                      <p:to>
                                        <p:strVal val="hidden"/>
                                      </p:to>
                                    </p:set>
                                  </p:childTnLst>
                                </p:cTn>
                              </p:par>
                              <p:par>
                                <p:cTn id="80" presetID="55" presetClass="exit" presetSubtype="0" fill="hold" grpId="0" nodeType="withEffect">
                                  <p:stCondLst>
                                    <p:cond delay="0"/>
                                  </p:stCondLst>
                                  <p:iterate type="lt">
                                    <p:tmPct val="0"/>
                                  </p:iterate>
                                  <p:childTnLst>
                                    <p:anim calcmode="lin" valueType="num">
                                      <p:cBhvr>
                                        <p:cTn id="81" dur="1000"/>
                                        <p:tgtEl>
                                          <p:spTgt spid="337928">
                                            <p:txEl>
                                              <p:charRg st="0" end="4"/>
                                            </p:txEl>
                                          </p:spTgt>
                                        </p:tgtEl>
                                        <p:attrNameLst>
                                          <p:attrName>ppt_w</p:attrName>
                                        </p:attrNameLst>
                                      </p:cBhvr>
                                      <p:tavLst>
                                        <p:tav tm="0">
                                          <p:val>
                                            <p:strVal val="ppt_w"/>
                                          </p:val>
                                        </p:tav>
                                        <p:tav tm="100000">
                                          <p:val>
                                            <p:strVal val="ppt_w*0.70"/>
                                          </p:val>
                                        </p:tav>
                                      </p:tavLst>
                                    </p:anim>
                                    <p:anim calcmode="lin" valueType="num">
                                      <p:cBhvr>
                                        <p:cTn id="82" dur="1000"/>
                                        <p:tgtEl>
                                          <p:spTgt spid="337928">
                                            <p:txEl>
                                              <p:charRg st="0" end="4"/>
                                            </p:txEl>
                                          </p:spTgt>
                                        </p:tgtEl>
                                        <p:attrNameLst>
                                          <p:attrName>ppt_h</p:attrName>
                                        </p:attrNameLst>
                                      </p:cBhvr>
                                      <p:tavLst>
                                        <p:tav tm="0">
                                          <p:val>
                                            <p:strVal val="ppt_h"/>
                                          </p:val>
                                        </p:tav>
                                        <p:tav tm="100000">
                                          <p:val>
                                            <p:strVal val="ppt_h"/>
                                          </p:val>
                                        </p:tav>
                                      </p:tavLst>
                                    </p:anim>
                                    <p:animEffect transition="out" filter="fade">
                                      <p:cBhvr>
                                        <p:cTn id="83" dur="1000"/>
                                        <p:tgtEl>
                                          <p:spTgt spid="337928">
                                            <p:txEl>
                                              <p:charRg st="0" end="4"/>
                                            </p:txEl>
                                          </p:spTgt>
                                        </p:tgtEl>
                                      </p:cBhvr>
                                    </p:animEffect>
                                    <p:set>
                                      <p:cBhvr>
                                        <p:cTn id="84" dur="1" fill="hold">
                                          <p:stCondLst>
                                            <p:cond delay="999"/>
                                          </p:stCondLst>
                                        </p:cTn>
                                        <p:tgtEl>
                                          <p:spTgt spid="337928">
                                            <p:txEl>
                                              <p:charRg st="0" end="4"/>
                                            </p:txEl>
                                          </p:spTgt>
                                        </p:tgtEl>
                                        <p:attrNameLst>
                                          <p:attrName>style.visibility</p:attrName>
                                        </p:attrNameLst>
                                      </p:cBhvr>
                                      <p:to>
                                        <p:strVal val="hidden"/>
                                      </p:to>
                                    </p:set>
                                  </p:childTnLst>
                                </p:cTn>
                              </p:par>
                              <p:par>
                                <p:cTn id="85" presetID="55" presetClass="exit" presetSubtype="0" fill="hold" grpId="0" nodeType="withEffect">
                                  <p:stCondLst>
                                    <p:cond delay="0"/>
                                  </p:stCondLst>
                                  <p:iterate type="lt">
                                    <p:tmPct val="0"/>
                                  </p:iterate>
                                  <p:childTnLst>
                                    <p:anim calcmode="lin" valueType="num">
                                      <p:cBhvr>
                                        <p:cTn id="86" dur="1000"/>
                                        <p:tgtEl>
                                          <p:spTgt spid="337928">
                                            <p:txEl>
                                              <p:charRg st="4" end="8"/>
                                            </p:txEl>
                                          </p:spTgt>
                                        </p:tgtEl>
                                        <p:attrNameLst>
                                          <p:attrName>ppt_w</p:attrName>
                                        </p:attrNameLst>
                                      </p:cBhvr>
                                      <p:tavLst>
                                        <p:tav tm="0">
                                          <p:val>
                                            <p:strVal val="ppt_w"/>
                                          </p:val>
                                        </p:tav>
                                        <p:tav tm="100000">
                                          <p:val>
                                            <p:strVal val="ppt_w*0.70"/>
                                          </p:val>
                                        </p:tav>
                                      </p:tavLst>
                                    </p:anim>
                                    <p:anim calcmode="lin" valueType="num">
                                      <p:cBhvr>
                                        <p:cTn id="87" dur="1000"/>
                                        <p:tgtEl>
                                          <p:spTgt spid="337928">
                                            <p:txEl>
                                              <p:charRg st="4" end="8"/>
                                            </p:txEl>
                                          </p:spTgt>
                                        </p:tgtEl>
                                        <p:attrNameLst>
                                          <p:attrName>ppt_h</p:attrName>
                                        </p:attrNameLst>
                                      </p:cBhvr>
                                      <p:tavLst>
                                        <p:tav tm="0">
                                          <p:val>
                                            <p:strVal val="ppt_h"/>
                                          </p:val>
                                        </p:tav>
                                        <p:tav tm="100000">
                                          <p:val>
                                            <p:strVal val="ppt_h"/>
                                          </p:val>
                                        </p:tav>
                                      </p:tavLst>
                                    </p:anim>
                                    <p:animEffect transition="out" filter="fade">
                                      <p:cBhvr>
                                        <p:cTn id="88" dur="1000"/>
                                        <p:tgtEl>
                                          <p:spTgt spid="337928">
                                            <p:txEl>
                                              <p:charRg st="4" end="8"/>
                                            </p:txEl>
                                          </p:spTgt>
                                        </p:tgtEl>
                                      </p:cBhvr>
                                    </p:animEffect>
                                    <p:set>
                                      <p:cBhvr>
                                        <p:cTn id="89" dur="1" fill="hold">
                                          <p:stCondLst>
                                            <p:cond delay="999"/>
                                          </p:stCondLst>
                                        </p:cTn>
                                        <p:tgtEl>
                                          <p:spTgt spid="337928">
                                            <p:txEl>
                                              <p:charRg st="4" end="8"/>
                                            </p:txEl>
                                          </p:spTgt>
                                        </p:tgtEl>
                                        <p:attrNameLst>
                                          <p:attrName>style.visibility</p:attrName>
                                        </p:attrNameLst>
                                      </p:cBhvr>
                                      <p:to>
                                        <p:strVal val="hidden"/>
                                      </p:to>
                                    </p:set>
                                  </p:childTnLst>
                                </p:cTn>
                              </p:par>
                              <p:par>
                                <p:cTn id="90" presetID="55" presetClass="exit" presetSubtype="0" fill="hold" grpId="0" nodeType="withEffect">
                                  <p:stCondLst>
                                    <p:cond delay="0"/>
                                  </p:stCondLst>
                                  <p:iterate type="lt">
                                    <p:tmPct val="0"/>
                                  </p:iterate>
                                  <p:childTnLst>
                                    <p:anim calcmode="lin" valueType="num">
                                      <p:cBhvr>
                                        <p:cTn id="91" dur="1000"/>
                                        <p:tgtEl>
                                          <p:spTgt spid="337928">
                                            <p:txEl>
                                              <p:charRg st="8" end="12"/>
                                            </p:txEl>
                                          </p:spTgt>
                                        </p:tgtEl>
                                        <p:attrNameLst>
                                          <p:attrName>ppt_w</p:attrName>
                                        </p:attrNameLst>
                                      </p:cBhvr>
                                      <p:tavLst>
                                        <p:tav tm="0">
                                          <p:val>
                                            <p:strVal val="ppt_w"/>
                                          </p:val>
                                        </p:tav>
                                        <p:tav tm="100000">
                                          <p:val>
                                            <p:strVal val="ppt_w*0.70"/>
                                          </p:val>
                                        </p:tav>
                                      </p:tavLst>
                                    </p:anim>
                                    <p:anim calcmode="lin" valueType="num">
                                      <p:cBhvr>
                                        <p:cTn id="92" dur="1000"/>
                                        <p:tgtEl>
                                          <p:spTgt spid="337928">
                                            <p:txEl>
                                              <p:charRg st="8" end="12"/>
                                            </p:txEl>
                                          </p:spTgt>
                                        </p:tgtEl>
                                        <p:attrNameLst>
                                          <p:attrName>ppt_h</p:attrName>
                                        </p:attrNameLst>
                                      </p:cBhvr>
                                      <p:tavLst>
                                        <p:tav tm="0">
                                          <p:val>
                                            <p:strVal val="ppt_h"/>
                                          </p:val>
                                        </p:tav>
                                        <p:tav tm="100000">
                                          <p:val>
                                            <p:strVal val="ppt_h"/>
                                          </p:val>
                                        </p:tav>
                                      </p:tavLst>
                                    </p:anim>
                                    <p:animEffect transition="out" filter="fade">
                                      <p:cBhvr>
                                        <p:cTn id="93" dur="1000"/>
                                        <p:tgtEl>
                                          <p:spTgt spid="337928">
                                            <p:txEl>
                                              <p:charRg st="8" end="12"/>
                                            </p:txEl>
                                          </p:spTgt>
                                        </p:tgtEl>
                                      </p:cBhvr>
                                    </p:animEffect>
                                    <p:set>
                                      <p:cBhvr>
                                        <p:cTn id="94" dur="1" fill="hold">
                                          <p:stCondLst>
                                            <p:cond delay="999"/>
                                          </p:stCondLst>
                                        </p:cTn>
                                        <p:tgtEl>
                                          <p:spTgt spid="337928">
                                            <p:txEl>
                                              <p:charRg st="8" end="12"/>
                                            </p:txEl>
                                          </p:spTgt>
                                        </p:tgtEl>
                                        <p:attrNameLst>
                                          <p:attrName>style.visibility</p:attrName>
                                        </p:attrNameLst>
                                      </p:cBhvr>
                                      <p:to>
                                        <p:strVal val="hidden"/>
                                      </p:to>
                                    </p:set>
                                  </p:childTnLst>
                                </p:cTn>
                              </p:par>
                              <p:par>
                                <p:cTn id="95" presetID="55" presetClass="exit" presetSubtype="0" fill="hold" grpId="0" nodeType="withEffect">
                                  <p:stCondLst>
                                    <p:cond delay="0"/>
                                  </p:stCondLst>
                                  <p:iterate type="lt">
                                    <p:tmPct val="0"/>
                                  </p:iterate>
                                  <p:childTnLst>
                                    <p:anim calcmode="lin" valueType="num">
                                      <p:cBhvr>
                                        <p:cTn id="96" dur="1000"/>
                                        <p:tgtEl>
                                          <p:spTgt spid="337928">
                                            <p:txEl>
                                              <p:charRg st="12" end="15"/>
                                            </p:txEl>
                                          </p:spTgt>
                                        </p:tgtEl>
                                        <p:attrNameLst>
                                          <p:attrName>ppt_w</p:attrName>
                                        </p:attrNameLst>
                                      </p:cBhvr>
                                      <p:tavLst>
                                        <p:tav tm="0">
                                          <p:val>
                                            <p:strVal val="ppt_w"/>
                                          </p:val>
                                        </p:tav>
                                        <p:tav tm="100000">
                                          <p:val>
                                            <p:strVal val="ppt_w*0.70"/>
                                          </p:val>
                                        </p:tav>
                                      </p:tavLst>
                                    </p:anim>
                                    <p:anim calcmode="lin" valueType="num">
                                      <p:cBhvr>
                                        <p:cTn id="97" dur="1000"/>
                                        <p:tgtEl>
                                          <p:spTgt spid="337928">
                                            <p:txEl>
                                              <p:charRg st="12" end="15"/>
                                            </p:txEl>
                                          </p:spTgt>
                                        </p:tgtEl>
                                        <p:attrNameLst>
                                          <p:attrName>ppt_h</p:attrName>
                                        </p:attrNameLst>
                                      </p:cBhvr>
                                      <p:tavLst>
                                        <p:tav tm="0">
                                          <p:val>
                                            <p:strVal val="ppt_h"/>
                                          </p:val>
                                        </p:tav>
                                        <p:tav tm="100000">
                                          <p:val>
                                            <p:strVal val="ppt_h"/>
                                          </p:val>
                                        </p:tav>
                                      </p:tavLst>
                                    </p:anim>
                                    <p:animEffect transition="out" filter="fade">
                                      <p:cBhvr>
                                        <p:cTn id="98" dur="1000"/>
                                        <p:tgtEl>
                                          <p:spTgt spid="337928">
                                            <p:txEl>
                                              <p:charRg st="12" end="15"/>
                                            </p:txEl>
                                          </p:spTgt>
                                        </p:tgtEl>
                                      </p:cBhvr>
                                    </p:animEffect>
                                    <p:set>
                                      <p:cBhvr>
                                        <p:cTn id="99" dur="1" fill="hold">
                                          <p:stCondLst>
                                            <p:cond delay="999"/>
                                          </p:stCondLst>
                                        </p:cTn>
                                        <p:tgtEl>
                                          <p:spTgt spid="337928">
                                            <p:txEl>
                                              <p:charRg st="12" end="15"/>
                                            </p:txEl>
                                          </p:spTgt>
                                        </p:tgtEl>
                                        <p:attrNameLst>
                                          <p:attrName>style.visibility</p:attrName>
                                        </p:attrNameLst>
                                      </p:cBhvr>
                                      <p:to>
                                        <p:strVal val="hidden"/>
                                      </p:to>
                                    </p:set>
                                  </p:childTnLst>
                                </p:cTn>
                              </p:par>
                              <p:par>
                                <p:cTn id="100" presetID="8" presetClass="exit" presetSubtype="16" fill="hold" grpId="1" nodeType="withEffect">
                                  <p:stCondLst>
                                    <p:cond delay="0"/>
                                  </p:stCondLst>
                                  <p:childTnLst>
                                    <p:animEffect transition="out" filter="diamond(in)">
                                      <p:cBhvr>
                                        <p:cTn id="101" dur="1000"/>
                                        <p:tgtEl>
                                          <p:spTgt spid="337923"/>
                                        </p:tgtEl>
                                      </p:cBhvr>
                                    </p:animEffect>
                                    <p:set>
                                      <p:cBhvr>
                                        <p:cTn id="102" dur="1" fill="hold">
                                          <p:stCondLst>
                                            <p:cond delay="999"/>
                                          </p:stCondLst>
                                        </p:cTn>
                                        <p:tgtEl>
                                          <p:spTgt spid="337923"/>
                                        </p:tgtEl>
                                        <p:attrNameLst>
                                          <p:attrName>style.visibility</p:attrName>
                                        </p:attrNameLst>
                                      </p:cBhvr>
                                      <p:to>
                                        <p:strVal val="hidden"/>
                                      </p:to>
                                    </p:set>
                                  </p:childTnLst>
                                </p:cTn>
                              </p:par>
                              <p:par>
                                <p:cTn id="103" presetID="8" presetClass="exit" presetSubtype="16" fill="hold" grpId="1" nodeType="withEffect">
                                  <p:stCondLst>
                                    <p:cond delay="0"/>
                                  </p:stCondLst>
                                  <p:childTnLst>
                                    <p:animEffect transition="out" filter="diamond(in)">
                                      <p:cBhvr>
                                        <p:cTn id="104" dur="1000"/>
                                        <p:tgtEl>
                                          <p:spTgt spid="337925"/>
                                        </p:tgtEl>
                                      </p:cBhvr>
                                    </p:animEffect>
                                    <p:set>
                                      <p:cBhvr>
                                        <p:cTn id="105" dur="1" fill="hold">
                                          <p:stCondLst>
                                            <p:cond delay="999"/>
                                          </p:stCondLst>
                                        </p:cTn>
                                        <p:tgtEl>
                                          <p:spTgt spid="337925"/>
                                        </p:tgtEl>
                                        <p:attrNameLst>
                                          <p:attrName>style.visibility</p:attrName>
                                        </p:attrNameLst>
                                      </p:cBhvr>
                                      <p:to>
                                        <p:strVal val="hidden"/>
                                      </p:to>
                                    </p:set>
                                  </p:childTnLst>
                                </p:cTn>
                              </p:par>
                              <p:par>
                                <p:cTn id="106" presetID="4" presetClass="entr" presetSubtype="16" fill="hold" nodeType="with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box(in)">
                                      <p:cBhvr>
                                        <p:cTn id="108" dur="500"/>
                                        <p:tgtEl>
                                          <p:spTgt spid="4"/>
                                        </p:tgtEl>
                                      </p:cBhvr>
                                    </p:animEffect>
                                  </p:childTnLst>
                                </p:cTn>
                              </p:par>
                              <p:par>
                                <p:cTn id="109" presetID="4" presetClass="entr" presetSubtype="16" fill="hold" nodeType="with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box(in)">
                                      <p:cBhvr>
                                        <p:cTn id="111" dur="500"/>
                                        <p:tgtEl>
                                          <p:spTgt spid="6"/>
                                        </p:tgtEl>
                                      </p:cBhvr>
                                    </p:animEffect>
                                  </p:childTnLst>
                                </p:cTn>
                              </p:par>
                              <p:par>
                                <p:cTn id="112" presetID="18" presetClass="entr" presetSubtype="12" fill="hold" nodeType="withEffect">
                                  <p:stCondLst>
                                    <p:cond delay="0"/>
                                  </p:stCondLst>
                                  <p:childTnLst>
                                    <p:set>
                                      <p:cBhvr>
                                        <p:cTn id="113" dur="1" fill="hold">
                                          <p:stCondLst>
                                            <p:cond delay="0"/>
                                          </p:stCondLst>
                                        </p:cTn>
                                        <p:tgtEl>
                                          <p:spTgt spid="337991"/>
                                        </p:tgtEl>
                                        <p:attrNameLst>
                                          <p:attrName>style.visibility</p:attrName>
                                        </p:attrNameLst>
                                      </p:cBhvr>
                                      <p:to>
                                        <p:strVal val="visible"/>
                                      </p:to>
                                    </p:set>
                                    <p:animEffect transition="in" filter="strips(downLeft)">
                                      <p:cBhvr>
                                        <p:cTn id="114" dur="500"/>
                                        <p:tgtEl>
                                          <p:spTgt spid="337991"/>
                                        </p:tgtEl>
                                      </p:cBhvr>
                                    </p:animEffect>
                                  </p:childTnLst>
                                </p:cTn>
                              </p:par>
                              <p:par>
                                <p:cTn id="115" presetID="18" presetClass="entr" presetSubtype="12" fill="hold" nodeType="withEffect">
                                  <p:stCondLst>
                                    <p:cond delay="0"/>
                                  </p:stCondLst>
                                  <p:childTnLst>
                                    <p:set>
                                      <p:cBhvr>
                                        <p:cTn id="116" dur="1" fill="hold">
                                          <p:stCondLst>
                                            <p:cond delay="0"/>
                                          </p:stCondLst>
                                        </p:cTn>
                                        <p:tgtEl>
                                          <p:spTgt spid="337992"/>
                                        </p:tgtEl>
                                        <p:attrNameLst>
                                          <p:attrName>style.visibility</p:attrName>
                                        </p:attrNameLst>
                                      </p:cBhvr>
                                      <p:to>
                                        <p:strVal val="visible"/>
                                      </p:to>
                                    </p:set>
                                    <p:animEffect transition="in" filter="strips(downLeft)">
                                      <p:cBhvr>
                                        <p:cTn id="117" dur="500"/>
                                        <p:tgtEl>
                                          <p:spTgt spid="337992"/>
                                        </p:tgtEl>
                                      </p:cBhvr>
                                    </p:animEffect>
                                  </p:childTnLst>
                                </p:cTn>
                              </p:par>
                              <p:par>
                                <p:cTn id="118" presetID="18" presetClass="entr" presetSubtype="12" fill="hold" nodeType="withEffect">
                                  <p:stCondLst>
                                    <p:cond delay="0"/>
                                  </p:stCondLst>
                                  <p:childTnLst>
                                    <p:set>
                                      <p:cBhvr>
                                        <p:cTn id="119" dur="1" fill="hold">
                                          <p:stCondLst>
                                            <p:cond delay="0"/>
                                          </p:stCondLst>
                                        </p:cTn>
                                        <p:tgtEl>
                                          <p:spTgt spid="337993"/>
                                        </p:tgtEl>
                                        <p:attrNameLst>
                                          <p:attrName>style.visibility</p:attrName>
                                        </p:attrNameLst>
                                      </p:cBhvr>
                                      <p:to>
                                        <p:strVal val="visible"/>
                                      </p:to>
                                    </p:set>
                                    <p:animEffect transition="in" filter="strips(downLeft)">
                                      <p:cBhvr>
                                        <p:cTn id="120" dur="500"/>
                                        <p:tgtEl>
                                          <p:spTgt spid="337993"/>
                                        </p:tgtEl>
                                      </p:cBhvr>
                                    </p:animEffect>
                                  </p:childTnLst>
                                </p:cTn>
                              </p:par>
                              <p:par>
                                <p:cTn id="121" presetID="18" presetClass="entr" presetSubtype="12" fill="hold" grpId="0" nodeType="withEffect">
                                  <p:stCondLst>
                                    <p:cond delay="0"/>
                                  </p:stCondLst>
                                  <p:childTnLst>
                                    <p:set>
                                      <p:cBhvr>
                                        <p:cTn id="122" dur="1" fill="hold">
                                          <p:stCondLst>
                                            <p:cond delay="0"/>
                                          </p:stCondLst>
                                        </p:cTn>
                                        <p:tgtEl>
                                          <p:spTgt spid="337994"/>
                                        </p:tgtEl>
                                        <p:attrNameLst>
                                          <p:attrName>style.visibility</p:attrName>
                                        </p:attrNameLst>
                                      </p:cBhvr>
                                      <p:to>
                                        <p:strVal val="visible"/>
                                      </p:to>
                                    </p:set>
                                    <p:animEffect transition="in" filter="strips(downLeft)">
                                      <p:cBhvr>
                                        <p:cTn id="123" dur="500"/>
                                        <p:tgtEl>
                                          <p:spTgt spid="337994"/>
                                        </p:tgtEl>
                                      </p:cBhvr>
                                    </p:animEffect>
                                  </p:childTnLst>
                                </p:cTn>
                              </p:par>
                              <p:par>
                                <p:cTn id="124" presetID="18" presetClass="entr" presetSubtype="12" fill="hold" nodeType="withEffect">
                                  <p:stCondLst>
                                    <p:cond delay="0"/>
                                  </p:stCondLst>
                                  <p:childTnLst>
                                    <p:set>
                                      <p:cBhvr>
                                        <p:cTn id="125" dur="1" fill="hold">
                                          <p:stCondLst>
                                            <p:cond delay="0"/>
                                          </p:stCondLst>
                                        </p:cTn>
                                        <p:tgtEl>
                                          <p:spTgt spid="337995"/>
                                        </p:tgtEl>
                                        <p:attrNameLst>
                                          <p:attrName>style.visibility</p:attrName>
                                        </p:attrNameLst>
                                      </p:cBhvr>
                                      <p:to>
                                        <p:strVal val="visible"/>
                                      </p:to>
                                    </p:set>
                                    <p:animEffect transition="in" filter="strips(downLeft)">
                                      <p:cBhvr>
                                        <p:cTn id="126" dur="500"/>
                                        <p:tgtEl>
                                          <p:spTgt spid="337995"/>
                                        </p:tgtEl>
                                      </p:cBhvr>
                                    </p:animEffect>
                                  </p:childTnLst>
                                </p:cTn>
                              </p:par>
                              <p:par>
                                <p:cTn id="127" presetID="18" presetClass="entr" presetSubtype="12" fill="hold" nodeType="withEffect">
                                  <p:stCondLst>
                                    <p:cond delay="0"/>
                                  </p:stCondLst>
                                  <p:childTnLst>
                                    <p:set>
                                      <p:cBhvr>
                                        <p:cTn id="128" dur="1" fill="hold">
                                          <p:stCondLst>
                                            <p:cond delay="0"/>
                                          </p:stCondLst>
                                        </p:cTn>
                                        <p:tgtEl>
                                          <p:spTgt spid="7"/>
                                        </p:tgtEl>
                                        <p:attrNameLst>
                                          <p:attrName>style.visibility</p:attrName>
                                        </p:attrNameLst>
                                      </p:cBhvr>
                                      <p:to>
                                        <p:strVal val="visible"/>
                                      </p:to>
                                    </p:set>
                                    <p:animEffect transition="in" filter="strips(downLeft)">
                                      <p:cBhvr>
                                        <p:cTn id="129" dur="500"/>
                                        <p:tgtEl>
                                          <p:spTgt spid="7"/>
                                        </p:tgtEl>
                                      </p:cBhvr>
                                    </p:animEffect>
                                  </p:childTnLst>
                                </p:cTn>
                              </p:par>
                              <p:par>
                                <p:cTn id="130" presetID="18" presetClass="entr" presetSubtype="12" fill="hold" nodeType="withEffect">
                                  <p:stCondLst>
                                    <p:cond delay="0"/>
                                  </p:stCondLst>
                                  <p:childTnLst>
                                    <p:set>
                                      <p:cBhvr>
                                        <p:cTn id="131" dur="1" fill="hold">
                                          <p:stCondLst>
                                            <p:cond delay="0"/>
                                          </p:stCondLst>
                                        </p:cTn>
                                        <p:tgtEl>
                                          <p:spTgt spid="338007"/>
                                        </p:tgtEl>
                                        <p:attrNameLst>
                                          <p:attrName>style.visibility</p:attrName>
                                        </p:attrNameLst>
                                      </p:cBhvr>
                                      <p:to>
                                        <p:strVal val="visible"/>
                                      </p:to>
                                    </p:set>
                                    <p:animEffect transition="in" filter="strips(downLeft)">
                                      <p:cBhvr>
                                        <p:cTn id="132" dur="500"/>
                                        <p:tgtEl>
                                          <p:spTgt spid="338007"/>
                                        </p:tgtEl>
                                      </p:cBhvr>
                                    </p:animEffect>
                                  </p:childTnLst>
                                </p:cTn>
                              </p:par>
                              <p:par>
                                <p:cTn id="133" presetID="18" presetClass="entr" presetSubtype="12" fill="hold" grpId="0" nodeType="withEffect">
                                  <p:stCondLst>
                                    <p:cond delay="0"/>
                                  </p:stCondLst>
                                  <p:childTnLst>
                                    <p:set>
                                      <p:cBhvr>
                                        <p:cTn id="134" dur="1" fill="hold">
                                          <p:stCondLst>
                                            <p:cond delay="0"/>
                                          </p:stCondLst>
                                        </p:cTn>
                                        <p:tgtEl>
                                          <p:spTgt spid="338008"/>
                                        </p:tgtEl>
                                        <p:attrNameLst>
                                          <p:attrName>style.visibility</p:attrName>
                                        </p:attrNameLst>
                                      </p:cBhvr>
                                      <p:to>
                                        <p:strVal val="visible"/>
                                      </p:to>
                                    </p:set>
                                    <p:animEffect transition="in" filter="strips(downLeft)">
                                      <p:cBhvr>
                                        <p:cTn id="135" dur="500"/>
                                        <p:tgtEl>
                                          <p:spTgt spid="338008"/>
                                        </p:tgtEl>
                                      </p:cBhvr>
                                    </p:animEffect>
                                  </p:childTnLst>
                                </p:cTn>
                              </p:par>
                              <p:par>
                                <p:cTn id="136" presetID="18" presetClass="entr" presetSubtype="12" fill="hold" nodeType="withEffect">
                                  <p:stCondLst>
                                    <p:cond delay="0"/>
                                  </p:stCondLst>
                                  <p:childTnLst>
                                    <p:set>
                                      <p:cBhvr>
                                        <p:cTn id="137" dur="1" fill="hold">
                                          <p:stCondLst>
                                            <p:cond delay="0"/>
                                          </p:stCondLst>
                                        </p:cTn>
                                        <p:tgtEl>
                                          <p:spTgt spid="338009"/>
                                        </p:tgtEl>
                                        <p:attrNameLst>
                                          <p:attrName>style.visibility</p:attrName>
                                        </p:attrNameLst>
                                      </p:cBhvr>
                                      <p:to>
                                        <p:strVal val="visible"/>
                                      </p:to>
                                    </p:set>
                                    <p:animEffect transition="in" filter="strips(downLeft)">
                                      <p:cBhvr>
                                        <p:cTn id="138" dur="500"/>
                                        <p:tgtEl>
                                          <p:spTgt spid="338009"/>
                                        </p:tgtEl>
                                      </p:cBhvr>
                                    </p:animEffect>
                                  </p:childTnLst>
                                </p:cTn>
                              </p:par>
                              <p:par>
                                <p:cTn id="139" presetID="18" presetClass="entr" presetSubtype="12" fill="hold" grpId="0" nodeType="withEffect">
                                  <p:stCondLst>
                                    <p:cond delay="0"/>
                                  </p:stCondLst>
                                  <p:childTnLst>
                                    <p:set>
                                      <p:cBhvr>
                                        <p:cTn id="140" dur="1" fill="hold">
                                          <p:stCondLst>
                                            <p:cond delay="0"/>
                                          </p:stCondLst>
                                        </p:cTn>
                                        <p:tgtEl>
                                          <p:spTgt spid="338010"/>
                                        </p:tgtEl>
                                        <p:attrNameLst>
                                          <p:attrName>style.visibility</p:attrName>
                                        </p:attrNameLst>
                                      </p:cBhvr>
                                      <p:to>
                                        <p:strVal val="visible"/>
                                      </p:to>
                                    </p:set>
                                    <p:animEffect transition="in" filter="strips(downLeft)">
                                      <p:cBhvr>
                                        <p:cTn id="141" dur="500"/>
                                        <p:tgtEl>
                                          <p:spTgt spid="338010"/>
                                        </p:tgtEl>
                                      </p:cBhvr>
                                    </p:animEffect>
                                  </p:childTnLst>
                                </p:cTn>
                              </p:par>
                              <p:par>
                                <p:cTn id="142" presetID="18" presetClass="entr" presetSubtype="12" fill="hold" nodeType="withEffect">
                                  <p:stCondLst>
                                    <p:cond delay="0"/>
                                  </p:stCondLst>
                                  <p:childTnLst>
                                    <p:set>
                                      <p:cBhvr>
                                        <p:cTn id="143" dur="1" fill="hold">
                                          <p:stCondLst>
                                            <p:cond delay="0"/>
                                          </p:stCondLst>
                                        </p:cTn>
                                        <p:tgtEl>
                                          <p:spTgt spid="338011"/>
                                        </p:tgtEl>
                                        <p:attrNameLst>
                                          <p:attrName>style.visibility</p:attrName>
                                        </p:attrNameLst>
                                      </p:cBhvr>
                                      <p:to>
                                        <p:strVal val="visible"/>
                                      </p:to>
                                    </p:set>
                                    <p:animEffect transition="in" filter="strips(downLeft)">
                                      <p:cBhvr>
                                        <p:cTn id="144" dur="500"/>
                                        <p:tgtEl>
                                          <p:spTgt spid="338011"/>
                                        </p:tgtEl>
                                      </p:cBhvr>
                                    </p:animEffect>
                                  </p:childTnLst>
                                </p:cTn>
                              </p:par>
                              <p:par>
                                <p:cTn id="145" presetID="18" presetClass="entr" presetSubtype="12" fill="hold" grpId="0" nodeType="withEffect">
                                  <p:stCondLst>
                                    <p:cond delay="0"/>
                                  </p:stCondLst>
                                  <p:childTnLst>
                                    <p:set>
                                      <p:cBhvr>
                                        <p:cTn id="146" dur="1" fill="hold">
                                          <p:stCondLst>
                                            <p:cond delay="0"/>
                                          </p:stCondLst>
                                        </p:cTn>
                                        <p:tgtEl>
                                          <p:spTgt spid="338012"/>
                                        </p:tgtEl>
                                        <p:attrNameLst>
                                          <p:attrName>style.visibility</p:attrName>
                                        </p:attrNameLst>
                                      </p:cBhvr>
                                      <p:to>
                                        <p:strVal val="visible"/>
                                      </p:to>
                                    </p:set>
                                    <p:animEffect transition="in" filter="strips(downLeft)">
                                      <p:cBhvr>
                                        <p:cTn id="147" dur="500"/>
                                        <p:tgtEl>
                                          <p:spTgt spid="338012"/>
                                        </p:tgtEl>
                                      </p:cBhvr>
                                    </p:animEffect>
                                  </p:childTnLst>
                                </p:cTn>
                              </p:par>
                              <p:par>
                                <p:cTn id="148" presetID="18" presetClass="entr" presetSubtype="12" fill="hold" nodeType="withEffect">
                                  <p:stCondLst>
                                    <p:cond delay="0"/>
                                  </p:stCondLst>
                                  <p:childTnLst>
                                    <p:set>
                                      <p:cBhvr>
                                        <p:cTn id="149" dur="1" fill="hold">
                                          <p:stCondLst>
                                            <p:cond delay="0"/>
                                          </p:stCondLst>
                                        </p:cTn>
                                        <p:tgtEl>
                                          <p:spTgt spid="338013"/>
                                        </p:tgtEl>
                                        <p:attrNameLst>
                                          <p:attrName>style.visibility</p:attrName>
                                        </p:attrNameLst>
                                      </p:cBhvr>
                                      <p:to>
                                        <p:strVal val="visible"/>
                                      </p:to>
                                    </p:set>
                                    <p:animEffect transition="in" filter="strips(downLeft)">
                                      <p:cBhvr>
                                        <p:cTn id="150" dur="500"/>
                                        <p:tgtEl>
                                          <p:spTgt spid="338013"/>
                                        </p:tgtEl>
                                      </p:cBhvr>
                                    </p:animEffect>
                                  </p:childTnLst>
                                </p:cTn>
                              </p:par>
                              <p:par>
                                <p:cTn id="151" presetID="18" presetClass="entr" presetSubtype="12" fill="hold" grpId="0" nodeType="withEffect">
                                  <p:stCondLst>
                                    <p:cond delay="0"/>
                                  </p:stCondLst>
                                  <p:childTnLst>
                                    <p:set>
                                      <p:cBhvr>
                                        <p:cTn id="152" dur="1" fill="hold">
                                          <p:stCondLst>
                                            <p:cond delay="0"/>
                                          </p:stCondLst>
                                        </p:cTn>
                                        <p:tgtEl>
                                          <p:spTgt spid="338014"/>
                                        </p:tgtEl>
                                        <p:attrNameLst>
                                          <p:attrName>style.visibility</p:attrName>
                                        </p:attrNameLst>
                                      </p:cBhvr>
                                      <p:to>
                                        <p:strVal val="visible"/>
                                      </p:to>
                                    </p:set>
                                    <p:animEffect transition="in" filter="strips(downLeft)">
                                      <p:cBhvr>
                                        <p:cTn id="153" dur="500"/>
                                        <p:tgtEl>
                                          <p:spTgt spid="338014"/>
                                        </p:tgtEl>
                                      </p:cBhvr>
                                    </p:animEffect>
                                  </p:childTnLst>
                                </p:cTn>
                              </p:par>
                              <p:par>
                                <p:cTn id="154" presetID="18" presetClass="entr" presetSubtype="12" fill="hold" nodeType="withEffect">
                                  <p:stCondLst>
                                    <p:cond delay="0"/>
                                  </p:stCondLst>
                                  <p:childTnLst>
                                    <p:set>
                                      <p:cBhvr>
                                        <p:cTn id="155" dur="1" fill="hold">
                                          <p:stCondLst>
                                            <p:cond delay="0"/>
                                          </p:stCondLst>
                                        </p:cTn>
                                        <p:tgtEl>
                                          <p:spTgt spid="338015"/>
                                        </p:tgtEl>
                                        <p:attrNameLst>
                                          <p:attrName>style.visibility</p:attrName>
                                        </p:attrNameLst>
                                      </p:cBhvr>
                                      <p:to>
                                        <p:strVal val="visible"/>
                                      </p:to>
                                    </p:set>
                                    <p:animEffect transition="in" filter="strips(downLeft)">
                                      <p:cBhvr>
                                        <p:cTn id="156" dur="500"/>
                                        <p:tgtEl>
                                          <p:spTgt spid="338015"/>
                                        </p:tgtEl>
                                      </p:cBhvr>
                                    </p:animEffect>
                                  </p:childTnLst>
                                </p:cTn>
                              </p:par>
                              <p:par>
                                <p:cTn id="157" presetID="18" presetClass="entr" presetSubtype="12" fill="hold" nodeType="withEffect">
                                  <p:stCondLst>
                                    <p:cond delay="0"/>
                                  </p:stCondLst>
                                  <p:childTnLst>
                                    <p:set>
                                      <p:cBhvr>
                                        <p:cTn id="158" dur="1" fill="hold">
                                          <p:stCondLst>
                                            <p:cond delay="0"/>
                                          </p:stCondLst>
                                        </p:cTn>
                                        <p:tgtEl>
                                          <p:spTgt spid="338016"/>
                                        </p:tgtEl>
                                        <p:attrNameLst>
                                          <p:attrName>style.visibility</p:attrName>
                                        </p:attrNameLst>
                                      </p:cBhvr>
                                      <p:to>
                                        <p:strVal val="visible"/>
                                      </p:to>
                                    </p:set>
                                    <p:animEffect transition="in" filter="strips(downLeft)">
                                      <p:cBhvr>
                                        <p:cTn id="159" dur="500"/>
                                        <p:tgtEl>
                                          <p:spTgt spid="338016"/>
                                        </p:tgtEl>
                                      </p:cBhvr>
                                    </p:animEffect>
                                  </p:childTnLst>
                                </p:cTn>
                              </p:par>
                              <p:par>
                                <p:cTn id="160" presetID="18" presetClass="entr" presetSubtype="12" fill="hold" grpId="0" nodeType="withEffect">
                                  <p:stCondLst>
                                    <p:cond delay="0"/>
                                  </p:stCondLst>
                                  <p:childTnLst>
                                    <p:set>
                                      <p:cBhvr>
                                        <p:cTn id="161" dur="1" fill="hold">
                                          <p:stCondLst>
                                            <p:cond delay="0"/>
                                          </p:stCondLst>
                                        </p:cTn>
                                        <p:tgtEl>
                                          <p:spTgt spid="338017"/>
                                        </p:tgtEl>
                                        <p:attrNameLst>
                                          <p:attrName>style.visibility</p:attrName>
                                        </p:attrNameLst>
                                      </p:cBhvr>
                                      <p:to>
                                        <p:strVal val="visible"/>
                                      </p:to>
                                    </p:set>
                                    <p:animEffect transition="in" filter="strips(downLeft)">
                                      <p:cBhvr>
                                        <p:cTn id="162" dur="500"/>
                                        <p:tgtEl>
                                          <p:spTgt spid="338017"/>
                                        </p:tgtEl>
                                      </p:cBhvr>
                                    </p:animEffect>
                                  </p:childTnLst>
                                </p:cTn>
                              </p:par>
                              <p:par>
                                <p:cTn id="163" presetID="18" presetClass="entr" presetSubtype="12" fill="hold" grpId="0" nodeType="withEffect">
                                  <p:stCondLst>
                                    <p:cond delay="0"/>
                                  </p:stCondLst>
                                  <p:childTnLst>
                                    <p:set>
                                      <p:cBhvr>
                                        <p:cTn id="164" dur="1" fill="hold">
                                          <p:stCondLst>
                                            <p:cond delay="0"/>
                                          </p:stCondLst>
                                        </p:cTn>
                                        <p:tgtEl>
                                          <p:spTgt spid="338018"/>
                                        </p:tgtEl>
                                        <p:attrNameLst>
                                          <p:attrName>style.visibility</p:attrName>
                                        </p:attrNameLst>
                                      </p:cBhvr>
                                      <p:to>
                                        <p:strVal val="visible"/>
                                      </p:to>
                                    </p:set>
                                    <p:animEffect transition="in" filter="strips(downLeft)">
                                      <p:cBhvr>
                                        <p:cTn id="165" dur="500"/>
                                        <p:tgtEl>
                                          <p:spTgt spid="338018"/>
                                        </p:tgtEl>
                                      </p:cBhvr>
                                    </p:animEffect>
                                  </p:childTnLst>
                                </p:cTn>
                              </p:par>
                              <p:par>
                                <p:cTn id="166" presetID="18" presetClass="entr" presetSubtype="12" fill="hold" nodeType="withEffect">
                                  <p:stCondLst>
                                    <p:cond delay="0"/>
                                  </p:stCondLst>
                                  <p:childTnLst>
                                    <p:set>
                                      <p:cBhvr>
                                        <p:cTn id="167" dur="1" fill="hold">
                                          <p:stCondLst>
                                            <p:cond delay="0"/>
                                          </p:stCondLst>
                                        </p:cTn>
                                        <p:tgtEl>
                                          <p:spTgt spid="338019"/>
                                        </p:tgtEl>
                                        <p:attrNameLst>
                                          <p:attrName>style.visibility</p:attrName>
                                        </p:attrNameLst>
                                      </p:cBhvr>
                                      <p:to>
                                        <p:strVal val="visible"/>
                                      </p:to>
                                    </p:set>
                                    <p:animEffect transition="in" filter="strips(downLeft)">
                                      <p:cBhvr>
                                        <p:cTn id="168" dur="500"/>
                                        <p:tgtEl>
                                          <p:spTgt spid="338019"/>
                                        </p:tgtEl>
                                      </p:cBhvr>
                                    </p:animEffect>
                                  </p:childTnLst>
                                </p:cTn>
                              </p:par>
                              <p:par>
                                <p:cTn id="169" presetID="18" presetClass="entr" presetSubtype="12" fill="hold" nodeType="withEffect">
                                  <p:stCondLst>
                                    <p:cond delay="0"/>
                                  </p:stCondLst>
                                  <p:childTnLst>
                                    <p:set>
                                      <p:cBhvr>
                                        <p:cTn id="170" dur="1" fill="hold">
                                          <p:stCondLst>
                                            <p:cond delay="0"/>
                                          </p:stCondLst>
                                        </p:cTn>
                                        <p:tgtEl>
                                          <p:spTgt spid="338020"/>
                                        </p:tgtEl>
                                        <p:attrNameLst>
                                          <p:attrName>style.visibility</p:attrName>
                                        </p:attrNameLst>
                                      </p:cBhvr>
                                      <p:to>
                                        <p:strVal val="visible"/>
                                      </p:to>
                                    </p:set>
                                    <p:animEffect transition="in" filter="strips(downLeft)">
                                      <p:cBhvr>
                                        <p:cTn id="171" dur="500"/>
                                        <p:tgtEl>
                                          <p:spTgt spid="338020"/>
                                        </p:tgtEl>
                                      </p:cBhvr>
                                    </p:animEffect>
                                  </p:childTnLst>
                                </p:cTn>
                              </p:par>
                              <p:par>
                                <p:cTn id="172" presetID="18" presetClass="entr" presetSubtype="12" fill="hold" nodeType="withEffect">
                                  <p:stCondLst>
                                    <p:cond delay="0"/>
                                  </p:stCondLst>
                                  <p:childTnLst>
                                    <p:set>
                                      <p:cBhvr>
                                        <p:cTn id="173" dur="1" fill="hold">
                                          <p:stCondLst>
                                            <p:cond delay="0"/>
                                          </p:stCondLst>
                                        </p:cTn>
                                        <p:tgtEl>
                                          <p:spTgt spid="338021"/>
                                        </p:tgtEl>
                                        <p:attrNameLst>
                                          <p:attrName>style.visibility</p:attrName>
                                        </p:attrNameLst>
                                      </p:cBhvr>
                                      <p:to>
                                        <p:strVal val="visible"/>
                                      </p:to>
                                    </p:set>
                                    <p:animEffect transition="in" filter="strips(downLeft)">
                                      <p:cBhvr>
                                        <p:cTn id="174" dur="500"/>
                                        <p:tgtEl>
                                          <p:spTgt spid="338021"/>
                                        </p:tgtEl>
                                      </p:cBhvr>
                                    </p:animEffect>
                                  </p:childTnLst>
                                </p:cTn>
                              </p:par>
                            </p:childTnLst>
                          </p:cTn>
                        </p:par>
                      </p:childTnLst>
                    </p:cTn>
                  </p:par>
                  <p:par>
                    <p:cTn id="175" fill="hold">
                      <p:stCondLst>
                        <p:cond delay="indefinite"/>
                      </p:stCondLst>
                      <p:childTnLst>
                        <p:par>
                          <p:cTn id="176" fill="hold">
                            <p:stCondLst>
                              <p:cond delay="0"/>
                            </p:stCondLst>
                            <p:childTnLst>
                              <p:par>
                                <p:cTn id="177" presetID="0" presetClass="path" presetSubtype="0" accel="50000" decel="50000" fill="hold" nodeType="clickEffect">
                                  <p:stCondLst>
                                    <p:cond delay="0"/>
                                  </p:stCondLst>
                                  <p:childTnLst>
                                    <p:animMotion origin="layout" path="M -1.77274E-7 -1.28278E-6 C 0.02056 -0.03142 0.04113 -0.06284 0.06807 -0.09497 C 0.09502 -0.1271 0.14288 -0.18403 0.16203 -0.1923 C 0.18117 -0.20057 0.17798 -0.1623 0.18312 -0.14458 C 0.18826 -0.12686 0.18401 -0.09662 0.19287 -0.08647 C 0.20174 -0.07631 0.20564 -0.07725 0.23666 -0.0841 C 0.26768 -0.09095 0.34533 -0.11174 0.37936 -0.12734 C 0.4134 -0.14293 0.42847 -0.15639 0.44088 -0.17718 C 0.45329 -0.19797 0.43609 -0.22845 0.45382 -0.25278 C 0.47155 -0.27711 0.53483 -0.31987 0.54777 -0.32389 C 0.56071 -0.3279 0.54618 -0.30121 0.53164 -0.2764 C 0.51711 -0.2516 0.46711 -0.20529 0.46038 -0.17482 C 0.45364 -0.14434 0.4719 -0.11151 0.49105 -0.09284 C 0.51019 -0.07418 0.54281 -0.06851 0.57543 -0.06261 " pathEditMode="relative" ptsTypes="aaaaaaaaaaaaaA">
                                      <p:cBhvr>
                                        <p:cTn id="178" dur="2000" fill="hold"/>
                                        <p:tgtEl>
                                          <p:spTgt spid="6"/>
                                        </p:tgtEl>
                                        <p:attrNameLst>
                                          <p:attrName>ppt_x</p:attrName>
                                          <p:attrName>ppt_y</p:attrName>
                                        </p:attrNameLst>
                                      </p:cBhvr>
                                    </p:animMotion>
                                  </p:childTnLst>
                                </p:cTn>
                              </p:par>
                            </p:childTnLst>
                          </p:cTn>
                        </p:par>
                        <p:par>
                          <p:cTn id="179" fill="hold">
                            <p:stCondLst>
                              <p:cond delay="2000"/>
                            </p:stCondLst>
                            <p:childTnLst>
                              <p:par>
                                <p:cTn id="180" presetID="55" presetClass="exit" presetSubtype="0" fill="hold" nodeType="afterEffect">
                                  <p:stCondLst>
                                    <p:cond delay="0"/>
                                  </p:stCondLst>
                                  <p:childTnLst>
                                    <p:anim calcmode="lin" valueType="num">
                                      <p:cBhvr>
                                        <p:cTn id="181" dur="1000"/>
                                        <p:tgtEl>
                                          <p:spTgt spid="6"/>
                                        </p:tgtEl>
                                        <p:attrNameLst>
                                          <p:attrName>ppt_w</p:attrName>
                                        </p:attrNameLst>
                                      </p:cBhvr>
                                      <p:tavLst>
                                        <p:tav tm="0">
                                          <p:val>
                                            <p:strVal val="ppt_w"/>
                                          </p:val>
                                        </p:tav>
                                        <p:tav tm="100000">
                                          <p:val>
                                            <p:strVal val="ppt_w*0.70"/>
                                          </p:val>
                                        </p:tav>
                                      </p:tavLst>
                                    </p:anim>
                                    <p:anim calcmode="lin" valueType="num">
                                      <p:cBhvr>
                                        <p:cTn id="182" dur="1000"/>
                                        <p:tgtEl>
                                          <p:spTgt spid="6"/>
                                        </p:tgtEl>
                                        <p:attrNameLst>
                                          <p:attrName>ppt_h</p:attrName>
                                        </p:attrNameLst>
                                      </p:cBhvr>
                                      <p:tavLst>
                                        <p:tav tm="0">
                                          <p:val>
                                            <p:strVal val="ppt_h"/>
                                          </p:val>
                                        </p:tav>
                                        <p:tav tm="100000">
                                          <p:val>
                                            <p:strVal val="ppt_h"/>
                                          </p:val>
                                        </p:tav>
                                      </p:tavLst>
                                    </p:anim>
                                    <p:animEffect transition="out" filter="fade">
                                      <p:cBhvr>
                                        <p:cTn id="183" dur="1000"/>
                                        <p:tgtEl>
                                          <p:spTgt spid="6"/>
                                        </p:tgtEl>
                                      </p:cBhvr>
                                    </p:animEffect>
                                    <p:set>
                                      <p:cBhvr>
                                        <p:cTn id="184" dur="1" fill="hold">
                                          <p:stCondLst>
                                            <p:cond delay="999"/>
                                          </p:stCondLst>
                                        </p:cTn>
                                        <p:tgtEl>
                                          <p:spTgt spid="6"/>
                                        </p:tgtEl>
                                        <p:attrNameLst>
                                          <p:attrName>style.visibility</p:attrName>
                                        </p:attrNameLst>
                                      </p:cBhvr>
                                      <p:to>
                                        <p:strVal val="hidden"/>
                                      </p:to>
                                    </p:set>
                                  </p:childTnLst>
                                </p:cTn>
                              </p:par>
                              <p:par>
                                <p:cTn id="185" presetID="53" presetClass="entr" presetSubtype="16" fill="hold" nodeType="withEffect">
                                  <p:stCondLst>
                                    <p:cond delay="500"/>
                                  </p:stCondLst>
                                  <p:childTnLst>
                                    <p:set>
                                      <p:cBhvr>
                                        <p:cTn id="186" dur="1" fill="hold">
                                          <p:stCondLst>
                                            <p:cond delay="0"/>
                                          </p:stCondLst>
                                        </p:cTn>
                                        <p:tgtEl>
                                          <p:spTgt spid="8"/>
                                        </p:tgtEl>
                                        <p:attrNameLst>
                                          <p:attrName>style.visibility</p:attrName>
                                        </p:attrNameLst>
                                      </p:cBhvr>
                                      <p:to>
                                        <p:strVal val="visible"/>
                                      </p:to>
                                    </p:set>
                                    <p:anim calcmode="lin" valueType="num">
                                      <p:cBhvr>
                                        <p:cTn id="187" dur="500" fill="hold"/>
                                        <p:tgtEl>
                                          <p:spTgt spid="8"/>
                                        </p:tgtEl>
                                        <p:attrNameLst>
                                          <p:attrName>ppt_w</p:attrName>
                                        </p:attrNameLst>
                                      </p:cBhvr>
                                      <p:tavLst>
                                        <p:tav tm="0">
                                          <p:val>
                                            <p:fltVal val="0.000000"/>
                                          </p:val>
                                        </p:tav>
                                        <p:tav tm="100000">
                                          <p:val>
                                            <p:strVal val="#ppt_w"/>
                                          </p:val>
                                        </p:tav>
                                      </p:tavLst>
                                    </p:anim>
                                    <p:anim calcmode="lin" valueType="num">
                                      <p:cBhvr>
                                        <p:cTn id="188" dur="500" fill="hold"/>
                                        <p:tgtEl>
                                          <p:spTgt spid="8"/>
                                        </p:tgtEl>
                                        <p:attrNameLst>
                                          <p:attrName>ppt_h</p:attrName>
                                        </p:attrNameLst>
                                      </p:cBhvr>
                                      <p:tavLst>
                                        <p:tav tm="0">
                                          <p:val>
                                            <p:fltVal val="0.000000"/>
                                          </p:val>
                                        </p:tav>
                                        <p:tav tm="100000">
                                          <p:val>
                                            <p:strVal val="#ppt_h"/>
                                          </p:val>
                                        </p:tav>
                                      </p:tavLst>
                                    </p:anim>
                                    <p:animEffect transition="in" filter="fade">
                                      <p:cBhvr>
                                        <p:cTn id="189" dur="500"/>
                                        <p:tgtEl>
                                          <p:spTgt spid="8"/>
                                        </p:tgtEl>
                                      </p:cBhvr>
                                    </p:animEffect>
                                  </p:childTnLst>
                                </p:cTn>
                              </p:par>
                            </p:childTnLst>
                          </p:cTn>
                        </p:par>
                        <p:par>
                          <p:cTn id="190" fill="hold">
                            <p:stCondLst>
                              <p:cond delay="3000"/>
                            </p:stCondLst>
                            <p:childTnLst>
                              <p:par>
                                <p:cTn id="191" presetID="0" presetClass="path" presetSubtype="0" accel="50000" decel="50000" fill="hold" nodeType="afterEffect">
                                  <p:stCondLst>
                                    <p:cond delay="0"/>
                                  </p:stCondLst>
                                  <p:childTnLst>
                                    <p:animMotion origin="layout" path="M 3.81847E-6 -3.4987E-6 C -0.05833 -0.01535 -0.11665 -0.03047 -0.13668 -0.05362 C -0.15671 -0.07677 -0.13278 -0.10914 -0.12073 -0.13938 C -0.10867 -0.16962 -0.06967 -0.21261 -0.06435 -0.23576 C -0.05903 -0.25892 -0.07109 -0.28561 -0.08846 -0.27852 C -0.10583 -0.27144 -0.15547 -0.2197 -0.16894 -0.193 C -0.18242 -0.16631 -0.15831 -0.13749 -0.16894 -0.11788 C -0.17958 -0.09827 -0.20121 -0.09119 -0.23329 -0.07512 C -0.26538 -0.05906 -0.33505 -0.01441 -0.36182 -0.02149 C -0.38859 -0.02858 -0.38593 -0.09284 -0.39408 -0.11788 C -0.40224 -0.14292 -0.39958 -0.17151 -0.41021 -0.17151 C -0.42085 -0.17151 -0.43308 -0.14458 -0.45843 -0.11788 C -0.48378 -0.09119 -0.532 -0.03567 -0.56285 -0.01063 C -0.59369 0.01441 -0.61851 0.02315 -0.64333 0.03213 " pathEditMode="relative" ptsTypes="aaaaaaaaaaaaaA">
                                      <p:cBhvr>
                                        <p:cTn id="192"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p:bldP spid="337923" grpId="1"/>
      <p:bldP spid="337925" grpId="0"/>
      <p:bldP spid="337925" grpId="1"/>
      <p:bldP spid="337927" grpId="0" animBg="1" build="allAtOnce"/>
      <p:bldP spid="337927" grpId="1" animBg="1" build="allAtOnce"/>
      <p:bldP spid="337928" grpId="0" build="allAtOnce"/>
      <p:bldP spid="337994" grpId="0" bldLvl="0" animBg="1"/>
      <p:bldP spid="338008" grpId="0"/>
      <p:bldP spid="338010" grpId="0"/>
      <p:bldP spid="338012" grpId="0"/>
      <p:bldP spid="338014" grpId="0"/>
      <p:bldP spid="338017" grpId="0"/>
      <p:bldP spid="3380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移动通信中基本的业务流程</a:t>
            </a:r>
            <a:endParaRPr lang="zh-CN" altLang="en-US"/>
          </a:p>
        </p:txBody>
      </p:sp>
      <p:sp>
        <p:nvSpPr>
          <p:cNvPr id="3" name="内容占位符 2"/>
          <p:cNvSpPr>
            <a:spLocks noGrp="1"/>
          </p:cNvSpPr>
          <p:nvPr>
            <p:ph idx="1"/>
          </p:nvPr>
        </p:nvSpPr>
        <p:spPr/>
        <p:txBody>
          <a:bodyPr/>
          <a:p>
            <a:endParaRPr lang="zh-CN" altLang="en-US"/>
          </a:p>
        </p:txBody>
      </p:sp>
      <p:grpSp>
        <p:nvGrpSpPr>
          <p:cNvPr id="20482" name="Group 3"/>
          <p:cNvGrpSpPr/>
          <p:nvPr/>
        </p:nvGrpSpPr>
        <p:grpSpPr>
          <a:xfrm>
            <a:off x="1927225" y="4384675"/>
            <a:ext cx="652463" cy="704850"/>
            <a:chOff x="282" y="2601"/>
            <a:chExt cx="403" cy="435"/>
          </a:xfrm>
        </p:grpSpPr>
        <p:sp>
          <p:nvSpPr>
            <p:cNvPr id="20522" name="Freeform 4"/>
            <p:cNvSpPr/>
            <p:nvPr/>
          </p:nvSpPr>
          <p:spPr>
            <a:xfrm>
              <a:off x="282" y="2835"/>
              <a:ext cx="144" cy="201"/>
            </a:xfrm>
            <a:custGeom>
              <a:avLst/>
              <a:gdLst>
                <a:gd name="txL" fmla="*/ 0 w 144"/>
                <a:gd name="txT" fmla="*/ 0 h 201"/>
                <a:gd name="txR" fmla="*/ 144 w 144"/>
                <a:gd name="txB" fmla="*/ 201 h 201"/>
              </a:gdLst>
              <a:ahLst/>
              <a:cxnLst>
                <a:cxn ang="0">
                  <a:pos x="0" y="94"/>
                </a:cxn>
                <a:cxn ang="0">
                  <a:pos x="9" y="139"/>
                </a:cxn>
                <a:cxn ang="0">
                  <a:pos x="31" y="175"/>
                </a:cxn>
                <a:cxn ang="0">
                  <a:pos x="59" y="194"/>
                </a:cxn>
                <a:cxn ang="0">
                  <a:pos x="82" y="198"/>
                </a:cxn>
                <a:cxn ang="0">
                  <a:pos x="108" y="201"/>
                </a:cxn>
                <a:cxn ang="0">
                  <a:pos x="139" y="151"/>
                </a:cxn>
                <a:cxn ang="0">
                  <a:pos x="144" y="0"/>
                </a:cxn>
                <a:cxn ang="0">
                  <a:pos x="0" y="94"/>
                </a:cxn>
              </a:cxnLst>
              <a:rect l="txL" t="txT" r="txR" b="txB"/>
              <a:pathLst>
                <a:path w="144" h="201">
                  <a:moveTo>
                    <a:pt x="0" y="94"/>
                  </a:moveTo>
                  <a:lnTo>
                    <a:pt x="9" y="139"/>
                  </a:lnTo>
                  <a:lnTo>
                    <a:pt x="31" y="175"/>
                  </a:lnTo>
                  <a:lnTo>
                    <a:pt x="59" y="194"/>
                  </a:lnTo>
                  <a:lnTo>
                    <a:pt x="82" y="198"/>
                  </a:lnTo>
                  <a:lnTo>
                    <a:pt x="108" y="201"/>
                  </a:lnTo>
                  <a:lnTo>
                    <a:pt x="139" y="151"/>
                  </a:lnTo>
                  <a:lnTo>
                    <a:pt x="144" y="0"/>
                  </a:lnTo>
                  <a:lnTo>
                    <a:pt x="0" y="94"/>
                  </a:lnTo>
                  <a:close/>
                </a:path>
              </a:pathLst>
            </a:custGeom>
            <a:solidFill>
              <a:srgbClr val="E5B070">
                <a:alpha val="100000"/>
              </a:srgbClr>
            </a:solidFill>
            <a:ln w="9525">
              <a:noFill/>
            </a:ln>
          </p:spPr>
          <p:txBody>
            <a:bodyPr/>
            <a:p>
              <a:endParaRPr lang="zh-CN" altLang="en-US"/>
            </a:p>
          </p:txBody>
        </p:sp>
        <p:sp>
          <p:nvSpPr>
            <p:cNvPr id="20523" name="Freeform 5"/>
            <p:cNvSpPr/>
            <p:nvPr/>
          </p:nvSpPr>
          <p:spPr>
            <a:xfrm>
              <a:off x="282" y="2835"/>
              <a:ext cx="144" cy="201"/>
            </a:xfrm>
            <a:custGeom>
              <a:avLst/>
              <a:gdLst>
                <a:gd name="txL" fmla="*/ 0 w 144"/>
                <a:gd name="txT" fmla="*/ 0 h 201"/>
                <a:gd name="txR" fmla="*/ 144 w 144"/>
                <a:gd name="txB" fmla="*/ 201 h 201"/>
              </a:gdLst>
              <a:ahLst/>
              <a:cxnLst>
                <a:cxn ang="0">
                  <a:pos x="0" y="94"/>
                </a:cxn>
                <a:cxn ang="0">
                  <a:pos x="9" y="139"/>
                </a:cxn>
                <a:cxn ang="0">
                  <a:pos x="31" y="175"/>
                </a:cxn>
                <a:cxn ang="0">
                  <a:pos x="59" y="194"/>
                </a:cxn>
                <a:cxn ang="0">
                  <a:pos x="82" y="198"/>
                </a:cxn>
                <a:cxn ang="0">
                  <a:pos x="108" y="201"/>
                </a:cxn>
                <a:cxn ang="0">
                  <a:pos x="139" y="151"/>
                </a:cxn>
                <a:cxn ang="0">
                  <a:pos x="144" y="0"/>
                </a:cxn>
                <a:cxn ang="0">
                  <a:pos x="0" y="94"/>
                </a:cxn>
              </a:cxnLst>
              <a:rect l="txL" t="txT" r="txR" b="txB"/>
              <a:pathLst>
                <a:path w="144" h="201">
                  <a:moveTo>
                    <a:pt x="0" y="94"/>
                  </a:moveTo>
                  <a:lnTo>
                    <a:pt x="9" y="139"/>
                  </a:lnTo>
                  <a:lnTo>
                    <a:pt x="31" y="175"/>
                  </a:lnTo>
                  <a:lnTo>
                    <a:pt x="59" y="194"/>
                  </a:lnTo>
                  <a:lnTo>
                    <a:pt x="82" y="198"/>
                  </a:lnTo>
                  <a:lnTo>
                    <a:pt x="108" y="201"/>
                  </a:lnTo>
                  <a:lnTo>
                    <a:pt x="139" y="151"/>
                  </a:lnTo>
                  <a:lnTo>
                    <a:pt x="144" y="0"/>
                  </a:lnTo>
                  <a:lnTo>
                    <a:pt x="0" y="94"/>
                  </a:lnTo>
                  <a:close/>
                </a:path>
              </a:pathLst>
            </a:custGeom>
            <a:solidFill>
              <a:srgbClr val="E5B070">
                <a:alpha val="100000"/>
              </a:srgbClr>
            </a:solidFill>
            <a:ln w="9525">
              <a:noFill/>
            </a:ln>
          </p:spPr>
          <p:txBody>
            <a:bodyPr/>
            <a:p>
              <a:endParaRPr lang="zh-CN" altLang="en-US"/>
            </a:p>
          </p:txBody>
        </p:sp>
        <p:sp>
          <p:nvSpPr>
            <p:cNvPr id="20524" name="Freeform 6"/>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 ang="0">
                  <a:pos x="0" y="400"/>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lnTo>
                    <a:pt x="0" y="400"/>
                  </a:lnTo>
                  <a:close/>
                </a:path>
              </a:pathLst>
            </a:custGeom>
            <a:solidFill>
              <a:srgbClr val="E5B070">
                <a:alpha val="100000"/>
              </a:srgbClr>
            </a:solidFill>
            <a:ln w="9525">
              <a:noFill/>
            </a:ln>
          </p:spPr>
          <p:txBody>
            <a:bodyPr/>
            <a:p>
              <a:endParaRPr lang="zh-CN" altLang="en-US"/>
            </a:p>
          </p:txBody>
        </p:sp>
        <p:sp>
          <p:nvSpPr>
            <p:cNvPr id="20525" name="Freeform 7"/>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 ang="0">
                  <a:pos x="0" y="400"/>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lnTo>
                    <a:pt x="0" y="400"/>
                  </a:lnTo>
                  <a:close/>
                </a:path>
              </a:pathLst>
            </a:custGeom>
            <a:solidFill>
              <a:srgbClr val="E5B070">
                <a:alpha val="100000"/>
              </a:srgbClr>
            </a:solidFill>
            <a:ln w="9525">
              <a:noFill/>
            </a:ln>
          </p:spPr>
          <p:txBody>
            <a:bodyPr/>
            <a:p>
              <a:endParaRPr lang="zh-CN" altLang="en-US"/>
            </a:p>
          </p:txBody>
        </p:sp>
        <p:sp>
          <p:nvSpPr>
            <p:cNvPr id="20526" name="Freeform 8"/>
            <p:cNvSpPr/>
            <p:nvPr/>
          </p:nvSpPr>
          <p:spPr>
            <a:xfrm>
              <a:off x="390" y="2636"/>
              <a:ext cx="229" cy="400"/>
            </a:xfrm>
            <a:custGeom>
              <a:avLst/>
              <a:gdLst>
                <a:gd name="txL" fmla="*/ 0 w 229"/>
                <a:gd name="txT" fmla="*/ 0 h 400"/>
                <a:gd name="txR" fmla="*/ 229 w 229"/>
                <a:gd name="txB" fmla="*/ 400 h 400"/>
              </a:gdLst>
              <a:ahLst/>
              <a:cxnLst>
                <a:cxn ang="0">
                  <a:pos x="0" y="400"/>
                </a:cxn>
                <a:cxn ang="0">
                  <a:pos x="71" y="324"/>
                </a:cxn>
                <a:cxn ang="0">
                  <a:pos x="97" y="317"/>
                </a:cxn>
                <a:cxn ang="0">
                  <a:pos x="120" y="298"/>
                </a:cxn>
                <a:cxn ang="0">
                  <a:pos x="146" y="277"/>
                </a:cxn>
                <a:cxn ang="0">
                  <a:pos x="191" y="241"/>
                </a:cxn>
                <a:cxn ang="0">
                  <a:pos x="229" y="180"/>
                </a:cxn>
                <a:cxn ang="0">
                  <a:pos x="153" y="0"/>
                </a:cxn>
                <a:cxn ang="0">
                  <a:pos x="87" y="38"/>
                </a:cxn>
                <a:cxn ang="0">
                  <a:pos x="31" y="121"/>
                </a:cxn>
                <a:cxn ang="0">
                  <a:pos x="22" y="168"/>
                </a:cxn>
              </a:cxnLst>
              <a:rect l="txL" t="txT" r="txR" b="txB"/>
              <a:pathLst>
                <a:path w="229" h="400">
                  <a:moveTo>
                    <a:pt x="0" y="400"/>
                  </a:moveTo>
                  <a:lnTo>
                    <a:pt x="71" y="324"/>
                  </a:lnTo>
                  <a:lnTo>
                    <a:pt x="97" y="317"/>
                  </a:lnTo>
                  <a:lnTo>
                    <a:pt x="120" y="298"/>
                  </a:lnTo>
                  <a:lnTo>
                    <a:pt x="146" y="277"/>
                  </a:lnTo>
                  <a:lnTo>
                    <a:pt x="191" y="241"/>
                  </a:lnTo>
                  <a:lnTo>
                    <a:pt x="229" y="180"/>
                  </a:lnTo>
                  <a:lnTo>
                    <a:pt x="153" y="0"/>
                  </a:lnTo>
                  <a:lnTo>
                    <a:pt x="87" y="38"/>
                  </a:lnTo>
                  <a:lnTo>
                    <a:pt x="31" y="121"/>
                  </a:lnTo>
                  <a:lnTo>
                    <a:pt x="22" y="168"/>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27" name="Freeform 9"/>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 ang="0">
                  <a:pos x="0" y="2"/>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lnTo>
                    <a:pt x="0" y="2"/>
                  </a:lnTo>
                  <a:close/>
                </a:path>
              </a:pathLst>
            </a:custGeom>
            <a:solidFill>
              <a:srgbClr val="E5B070">
                <a:alpha val="100000"/>
              </a:srgbClr>
            </a:solidFill>
            <a:ln w="9525">
              <a:noFill/>
            </a:ln>
          </p:spPr>
          <p:txBody>
            <a:bodyPr/>
            <a:p>
              <a:endParaRPr lang="zh-CN" altLang="en-US"/>
            </a:p>
          </p:txBody>
        </p:sp>
        <p:sp>
          <p:nvSpPr>
            <p:cNvPr id="20528" name="Freeform 10"/>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 ang="0">
                  <a:pos x="0" y="2"/>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lnTo>
                    <a:pt x="0" y="2"/>
                  </a:lnTo>
                  <a:close/>
                </a:path>
              </a:pathLst>
            </a:custGeom>
            <a:solidFill>
              <a:srgbClr val="E5B070">
                <a:alpha val="100000"/>
              </a:srgbClr>
            </a:solidFill>
            <a:ln w="9525">
              <a:noFill/>
            </a:ln>
          </p:spPr>
          <p:txBody>
            <a:bodyPr/>
            <a:p>
              <a:endParaRPr lang="zh-CN" altLang="en-US"/>
            </a:p>
          </p:txBody>
        </p:sp>
        <p:sp>
          <p:nvSpPr>
            <p:cNvPr id="20529" name="Freeform 11"/>
            <p:cNvSpPr/>
            <p:nvPr/>
          </p:nvSpPr>
          <p:spPr>
            <a:xfrm>
              <a:off x="553" y="2674"/>
              <a:ext cx="120" cy="54"/>
            </a:xfrm>
            <a:custGeom>
              <a:avLst/>
              <a:gdLst>
                <a:gd name="txL" fmla="*/ 0 w 120"/>
                <a:gd name="txT" fmla="*/ 0 h 54"/>
                <a:gd name="txR" fmla="*/ 120 w 120"/>
                <a:gd name="txB" fmla="*/ 54 h 54"/>
              </a:gdLst>
              <a:ahLst/>
              <a:cxnLst>
                <a:cxn ang="0">
                  <a:pos x="0" y="2"/>
                </a:cxn>
                <a:cxn ang="0">
                  <a:pos x="80" y="0"/>
                </a:cxn>
                <a:cxn ang="0">
                  <a:pos x="99" y="16"/>
                </a:cxn>
                <a:cxn ang="0">
                  <a:pos x="115" y="28"/>
                </a:cxn>
                <a:cxn ang="0">
                  <a:pos x="120" y="42"/>
                </a:cxn>
                <a:cxn ang="0">
                  <a:pos x="108" y="52"/>
                </a:cxn>
                <a:cxn ang="0">
                  <a:pos x="92" y="54"/>
                </a:cxn>
                <a:cxn ang="0">
                  <a:pos x="75" y="45"/>
                </a:cxn>
                <a:cxn ang="0">
                  <a:pos x="68" y="42"/>
                </a:cxn>
                <a:cxn ang="0">
                  <a:pos x="52" y="47"/>
                </a:cxn>
                <a:cxn ang="0">
                  <a:pos x="12" y="54"/>
                </a:cxn>
                <a:cxn ang="0">
                  <a:pos x="2" y="54"/>
                </a:cxn>
              </a:cxnLst>
              <a:rect l="txL" t="txT" r="txR" b="txB"/>
              <a:pathLst>
                <a:path w="120" h="54">
                  <a:moveTo>
                    <a:pt x="0" y="2"/>
                  </a:moveTo>
                  <a:lnTo>
                    <a:pt x="80" y="0"/>
                  </a:lnTo>
                  <a:lnTo>
                    <a:pt x="99" y="16"/>
                  </a:lnTo>
                  <a:lnTo>
                    <a:pt x="115" y="28"/>
                  </a:lnTo>
                  <a:lnTo>
                    <a:pt x="120" y="42"/>
                  </a:lnTo>
                  <a:lnTo>
                    <a:pt x="108" y="52"/>
                  </a:lnTo>
                  <a:lnTo>
                    <a:pt x="92" y="54"/>
                  </a:lnTo>
                  <a:lnTo>
                    <a:pt x="75" y="45"/>
                  </a:lnTo>
                  <a:lnTo>
                    <a:pt x="68" y="42"/>
                  </a:lnTo>
                  <a:lnTo>
                    <a:pt x="52" y="47"/>
                  </a:lnTo>
                  <a:lnTo>
                    <a:pt x="12" y="54"/>
                  </a:lnTo>
                  <a:lnTo>
                    <a:pt x="2" y="54"/>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30" name="Freeform 12"/>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 ang="0">
                  <a:pos x="21" y="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lnTo>
                    <a:pt x="21" y="0"/>
                  </a:lnTo>
                  <a:close/>
                </a:path>
              </a:pathLst>
            </a:custGeom>
            <a:solidFill>
              <a:srgbClr val="E5B070">
                <a:alpha val="100000"/>
              </a:srgbClr>
            </a:solidFill>
            <a:ln w="9525">
              <a:noFill/>
            </a:ln>
          </p:spPr>
          <p:txBody>
            <a:bodyPr/>
            <a:p>
              <a:endParaRPr lang="zh-CN" altLang="en-US"/>
            </a:p>
          </p:txBody>
        </p:sp>
        <p:sp>
          <p:nvSpPr>
            <p:cNvPr id="20531" name="Freeform 13"/>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 ang="0">
                  <a:pos x="21" y="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lnTo>
                    <a:pt x="21" y="0"/>
                  </a:lnTo>
                  <a:close/>
                </a:path>
              </a:pathLst>
            </a:custGeom>
            <a:solidFill>
              <a:srgbClr val="E5B070">
                <a:alpha val="100000"/>
              </a:srgbClr>
            </a:solidFill>
            <a:ln w="9525">
              <a:noFill/>
            </a:ln>
          </p:spPr>
          <p:txBody>
            <a:bodyPr/>
            <a:p>
              <a:endParaRPr lang="zh-CN" altLang="en-US"/>
            </a:p>
          </p:txBody>
        </p:sp>
        <p:sp>
          <p:nvSpPr>
            <p:cNvPr id="20532" name="Freeform 14"/>
            <p:cNvSpPr/>
            <p:nvPr/>
          </p:nvSpPr>
          <p:spPr>
            <a:xfrm>
              <a:off x="555" y="2728"/>
              <a:ext cx="130" cy="52"/>
            </a:xfrm>
            <a:custGeom>
              <a:avLst/>
              <a:gdLst>
                <a:gd name="txL" fmla="*/ 0 w 130"/>
                <a:gd name="txT" fmla="*/ 0 h 52"/>
                <a:gd name="txR" fmla="*/ 130 w 130"/>
                <a:gd name="txB" fmla="*/ 52 h 52"/>
              </a:gdLst>
              <a:ahLst/>
              <a:cxnLst>
                <a:cxn ang="0">
                  <a:pos x="21" y="0"/>
                </a:cxn>
                <a:cxn ang="0">
                  <a:pos x="73" y="3"/>
                </a:cxn>
                <a:cxn ang="0">
                  <a:pos x="90" y="5"/>
                </a:cxn>
                <a:cxn ang="0">
                  <a:pos x="111" y="10"/>
                </a:cxn>
                <a:cxn ang="0">
                  <a:pos x="123" y="26"/>
                </a:cxn>
                <a:cxn ang="0">
                  <a:pos x="130" y="43"/>
                </a:cxn>
                <a:cxn ang="0">
                  <a:pos x="123" y="52"/>
                </a:cxn>
                <a:cxn ang="0">
                  <a:pos x="106" y="52"/>
                </a:cxn>
                <a:cxn ang="0">
                  <a:pos x="94" y="45"/>
                </a:cxn>
                <a:cxn ang="0">
                  <a:pos x="85" y="40"/>
                </a:cxn>
                <a:cxn ang="0">
                  <a:pos x="31" y="50"/>
                </a:cxn>
                <a:cxn ang="0">
                  <a:pos x="0" y="50"/>
                </a:cxn>
              </a:cxnLst>
              <a:rect l="txL" t="txT" r="txR" b="txB"/>
              <a:pathLst>
                <a:path w="130" h="52">
                  <a:moveTo>
                    <a:pt x="21" y="0"/>
                  </a:moveTo>
                  <a:lnTo>
                    <a:pt x="73" y="3"/>
                  </a:lnTo>
                  <a:lnTo>
                    <a:pt x="90" y="5"/>
                  </a:lnTo>
                  <a:lnTo>
                    <a:pt x="111" y="10"/>
                  </a:lnTo>
                  <a:lnTo>
                    <a:pt x="123" y="26"/>
                  </a:lnTo>
                  <a:lnTo>
                    <a:pt x="130" y="43"/>
                  </a:lnTo>
                  <a:lnTo>
                    <a:pt x="123" y="52"/>
                  </a:lnTo>
                  <a:lnTo>
                    <a:pt x="106" y="52"/>
                  </a:lnTo>
                  <a:lnTo>
                    <a:pt x="94" y="45"/>
                  </a:lnTo>
                  <a:lnTo>
                    <a:pt x="85" y="40"/>
                  </a:lnTo>
                  <a:lnTo>
                    <a:pt x="31" y="50"/>
                  </a:lnTo>
                  <a:lnTo>
                    <a:pt x="0" y="5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33" name="Freeform 15"/>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 ang="0">
                  <a:pos x="0" y="0"/>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lnTo>
                    <a:pt x="0" y="0"/>
                  </a:lnTo>
                  <a:close/>
                </a:path>
              </a:pathLst>
            </a:custGeom>
            <a:solidFill>
              <a:srgbClr val="E5B070">
                <a:alpha val="100000"/>
              </a:srgbClr>
            </a:solidFill>
            <a:ln w="9525">
              <a:noFill/>
            </a:ln>
          </p:spPr>
          <p:txBody>
            <a:bodyPr/>
            <a:p>
              <a:endParaRPr lang="zh-CN" altLang="en-US"/>
            </a:p>
          </p:txBody>
        </p:sp>
        <p:sp>
          <p:nvSpPr>
            <p:cNvPr id="20534" name="Freeform 16"/>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 ang="0">
                  <a:pos x="0" y="0"/>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lnTo>
                    <a:pt x="0" y="0"/>
                  </a:lnTo>
                  <a:close/>
                </a:path>
              </a:pathLst>
            </a:custGeom>
            <a:solidFill>
              <a:srgbClr val="E5B070">
                <a:alpha val="100000"/>
              </a:srgbClr>
            </a:solidFill>
            <a:ln w="9525">
              <a:noFill/>
            </a:ln>
          </p:spPr>
          <p:txBody>
            <a:bodyPr/>
            <a:p>
              <a:endParaRPr lang="zh-CN" altLang="en-US"/>
            </a:p>
          </p:txBody>
        </p:sp>
        <p:sp>
          <p:nvSpPr>
            <p:cNvPr id="20535" name="Freeform 17"/>
            <p:cNvSpPr/>
            <p:nvPr/>
          </p:nvSpPr>
          <p:spPr>
            <a:xfrm>
              <a:off x="569" y="2768"/>
              <a:ext cx="116" cy="62"/>
            </a:xfrm>
            <a:custGeom>
              <a:avLst/>
              <a:gdLst>
                <a:gd name="txL" fmla="*/ 0 w 116"/>
                <a:gd name="txT" fmla="*/ 0 h 62"/>
                <a:gd name="txR" fmla="*/ 116 w 116"/>
                <a:gd name="txB" fmla="*/ 62 h 62"/>
              </a:gdLst>
              <a:ahLst/>
              <a:cxnLst>
                <a:cxn ang="0">
                  <a:pos x="0" y="0"/>
                </a:cxn>
                <a:cxn ang="0">
                  <a:pos x="14" y="12"/>
                </a:cxn>
                <a:cxn ang="0">
                  <a:pos x="73" y="15"/>
                </a:cxn>
                <a:cxn ang="0">
                  <a:pos x="85" y="22"/>
                </a:cxn>
                <a:cxn ang="0">
                  <a:pos x="104" y="29"/>
                </a:cxn>
                <a:cxn ang="0">
                  <a:pos x="116" y="41"/>
                </a:cxn>
                <a:cxn ang="0">
                  <a:pos x="113" y="55"/>
                </a:cxn>
                <a:cxn ang="0">
                  <a:pos x="94" y="57"/>
                </a:cxn>
                <a:cxn ang="0">
                  <a:pos x="71" y="53"/>
                </a:cxn>
                <a:cxn ang="0">
                  <a:pos x="26" y="50"/>
                </a:cxn>
                <a:cxn ang="0">
                  <a:pos x="40" y="57"/>
                </a:cxn>
                <a:cxn ang="0">
                  <a:pos x="12" y="62"/>
                </a:cxn>
              </a:cxnLst>
              <a:rect l="txL" t="txT" r="txR" b="txB"/>
              <a:pathLst>
                <a:path w="116" h="62">
                  <a:moveTo>
                    <a:pt x="0" y="0"/>
                  </a:moveTo>
                  <a:lnTo>
                    <a:pt x="14" y="12"/>
                  </a:lnTo>
                  <a:lnTo>
                    <a:pt x="73" y="15"/>
                  </a:lnTo>
                  <a:lnTo>
                    <a:pt x="85" y="22"/>
                  </a:lnTo>
                  <a:lnTo>
                    <a:pt x="104" y="29"/>
                  </a:lnTo>
                  <a:lnTo>
                    <a:pt x="116" y="41"/>
                  </a:lnTo>
                  <a:lnTo>
                    <a:pt x="113" y="55"/>
                  </a:lnTo>
                  <a:lnTo>
                    <a:pt x="94" y="57"/>
                  </a:lnTo>
                  <a:lnTo>
                    <a:pt x="71" y="53"/>
                  </a:lnTo>
                  <a:lnTo>
                    <a:pt x="26" y="50"/>
                  </a:lnTo>
                  <a:lnTo>
                    <a:pt x="40" y="57"/>
                  </a:lnTo>
                  <a:lnTo>
                    <a:pt x="12" y="62"/>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36" name="Freeform 18"/>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 ang="0">
                  <a:pos x="0" y="260"/>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lnTo>
                    <a:pt x="0" y="260"/>
                  </a:lnTo>
                  <a:close/>
                </a:path>
              </a:pathLst>
            </a:custGeom>
            <a:solidFill>
              <a:srgbClr val="E5B070">
                <a:alpha val="100000"/>
              </a:srgbClr>
            </a:solidFill>
            <a:ln w="9525">
              <a:noFill/>
            </a:ln>
          </p:spPr>
          <p:txBody>
            <a:bodyPr/>
            <a:p>
              <a:endParaRPr lang="zh-CN" altLang="en-US"/>
            </a:p>
          </p:txBody>
        </p:sp>
        <p:sp>
          <p:nvSpPr>
            <p:cNvPr id="20537" name="Freeform 19"/>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 ang="0">
                  <a:pos x="0" y="260"/>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lnTo>
                    <a:pt x="0" y="260"/>
                  </a:lnTo>
                  <a:close/>
                </a:path>
              </a:pathLst>
            </a:custGeom>
            <a:solidFill>
              <a:srgbClr val="E5B070">
                <a:alpha val="100000"/>
              </a:srgbClr>
            </a:solidFill>
            <a:ln w="9525">
              <a:noFill/>
            </a:ln>
          </p:spPr>
          <p:txBody>
            <a:bodyPr/>
            <a:p>
              <a:endParaRPr lang="zh-CN" altLang="en-US"/>
            </a:p>
          </p:txBody>
        </p:sp>
        <p:sp>
          <p:nvSpPr>
            <p:cNvPr id="20538" name="Freeform 20"/>
            <p:cNvSpPr/>
            <p:nvPr/>
          </p:nvSpPr>
          <p:spPr>
            <a:xfrm>
              <a:off x="282" y="2667"/>
              <a:ext cx="188" cy="260"/>
            </a:xfrm>
            <a:custGeom>
              <a:avLst/>
              <a:gdLst>
                <a:gd name="txL" fmla="*/ 0 w 188"/>
                <a:gd name="txT" fmla="*/ 0 h 260"/>
                <a:gd name="txR" fmla="*/ 188 w 188"/>
                <a:gd name="txB" fmla="*/ 260 h 260"/>
              </a:gdLst>
              <a:ahLst/>
              <a:cxnLst>
                <a:cxn ang="0">
                  <a:pos x="0" y="260"/>
                </a:cxn>
                <a:cxn ang="0">
                  <a:pos x="78" y="189"/>
                </a:cxn>
                <a:cxn ang="0">
                  <a:pos x="87" y="137"/>
                </a:cxn>
                <a:cxn ang="0">
                  <a:pos x="99" y="118"/>
                </a:cxn>
                <a:cxn ang="0">
                  <a:pos x="120" y="90"/>
                </a:cxn>
                <a:cxn ang="0">
                  <a:pos x="134" y="66"/>
                </a:cxn>
                <a:cxn ang="0">
                  <a:pos x="141" y="42"/>
                </a:cxn>
                <a:cxn ang="0">
                  <a:pos x="155" y="21"/>
                </a:cxn>
                <a:cxn ang="0">
                  <a:pos x="165" y="0"/>
                </a:cxn>
                <a:cxn ang="0">
                  <a:pos x="177" y="7"/>
                </a:cxn>
                <a:cxn ang="0">
                  <a:pos x="184" y="23"/>
                </a:cxn>
                <a:cxn ang="0">
                  <a:pos x="188" y="47"/>
                </a:cxn>
                <a:cxn ang="0">
                  <a:pos x="179" y="66"/>
                </a:cxn>
                <a:cxn ang="0">
                  <a:pos x="174" y="83"/>
                </a:cxn>
                <a:cxn ang="0">
                  <a:pos x="174" y="99"/>
                </a:cxn>
                <a:cxn ang="0">
                  <a:pos x="174" y="118"/>
                </a:cxn>
                <a:cxn ang="0">
                  <a:pos x="179" y="139"/>
                </a:cxn>
                <a:cxn ang="0">
                  <a:pos x="188" y="163"/>
                </a:cxn>
              </a:cxnLst>
              <a:rect l="txL" t="txT" r="txR" b="txB"/>
              <a:pathLst>
                <a:path w="188" h="260">
                  <a:moveTo>
                    <a:pt x="0" y="260"/>
                  </a:moveTo>
                  <a:lnTo>
                    <a:pt x="78" y="189"/>
                  </a:lnTo>
                  <a:lnTo>
                    <a:pt x="87" y="137"/>
                  </a:lnTo>
                  <a:lnTo>
                    <a:pt x="99" y="118"/>
                  </a:lnTo>
                  <a:lnTo>
                    <a:pt x="120" y="90"/>
                  </a:lnTo>
                  <a:lnTo>
                    <a:pt x="134" y="66"/>
                  </a:lnTo>
                  <a:lnTo>
                    <a:pt x="141" y="42"/>
                  </a:lnTo>
                  <a:lnTo>
                    <a:pt x="155" y="21"/>
                  </a:lnTo>
                  <a:lnTo>
                    <a:pt x="165" y="0"/>
                  </a:lnTo>
                  <a:lnTo>
                    <a:pt x="177" y="7"/>
                  </a:lnTo>
                  <a:lnTo>
                    <a:pt x="184" y="23"/>
                  </a:lnTo>
                  <a:lnTo>
                    <a:pt x="188" y="47"/>
                  </a:lnTo>
                  <a:lnTo>
                    <a:pt x="179" y="66"/>
                  </a:lnTo>
                  <a:lnTo>
                    <a:pt x="174" y="83"/>
                  </a:lnTo>
                  <a:lnTo>
                    <a:pt x="174" y="99"/>
                  </a:lnTo>
                  <a:lnTo>
                    <a:pt x="174" y="118"/>
                  </a:lnTo>
                  <a:lnTo>
                    <a:pt x="179" y="139"/>
                  </a:lnTo>
                  <a:lnTo>
                    <a:pt x="188" y="163"/>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39" name="Freeform 21"/>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 ang="0">
                  <a:pos x="0" y="19"/>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lnTo>
                    <a:pt x="0" y="19"/>
                  </a:lnTo>
                  <a:close/>
                </a:path>
              </a:pathLst>
            </a:custGeom>
            <a:solidFill>
              <a:srgbClr val="E5B070">
                <a:alpha val="100000"/>
              </a:srgbClr>
            </a:solidFill>
            <a:ln w="9525">
              <a:noFill/>
            </a:ln>
          </p:spPr>
          <p:txBody>
            <a:bodyPr/>
            <a:p>
              <a:endParaRPr lang="zh-CN" altLang="en-US"/>
            </a:p>
          </p:txBody>
        </p:sp>
        <p:sp>
          <p:nvSpPr>
            <p:cNvPr id="20540" name="Freeform 22"/>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 ang="0">
                  <a:pos x="0" y="19"/>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lnTo>
                    <a:pt x="0" y="19"/>
                  </a:lnTo>
                  <a:close/>
                </a:path>
              </a:pathLst>
            </a:custGeom>
            <a:solidFill>
              <a:srgbClr val="E5B070">
                <a:alpha val="100000"/>
              </a:srgbClr>
            </a:solidFill>
            <a:ln w="9525">
              <a:noFill/>
            </a:ln>
          </p:spPr>
          <p:txBody>
            <a:bodyPr/>
            <a:p>
              <a:endParaRPr lang="zh-CN" altLang="en-US"/>
            </a:p>
          </p:txBody>
        </p:sp>
        <p:sp>
          <p:nvSpPr>
            <p:cNvPr id="20541" name="Freeform 23"/>
            <p:cNvSpPr/>
            <p:nvPr/>
          </p:nvSpPr>
          <p:spPr>
            <a:xfrm>
              <a:off x="525" y="2627"/>
              <a:ext cx="113" cy="40"/>
            </a:xfrm>
            <a:custGeom>
              <a:avLst/>
              <a:gdLst>
                <a:gd name="txL" fmla="*/ 0 w 113"/>
                <a:gd name="txT" fmla="*/ 0 h 40"/>
                <a:gd name="txR" fmla="*/ 113 w 113"/>
                <a:gd name="txB" fmla="*/ 40 h 40"/>
              </a:gdLst>
              <a:ahLst/>
              <a:cxnLst>
                <a:cxn ang="0">
                  <a:pos x="0" y="19"/>
                </a:cxn>
                <a:cxn ang="0">
                  <a:pos x="47" y="0"/>
                </a:cxn>
                <a:cxn ang="0">
                  <a:pos x="77" y="0"/>
                </a:cxn>
                <a:cxn ang="0">
                  <a:pos x="96" y="0"/>
                </a:cxn>
                <a:cxn ang="0">
                  <a:pos x="113" y="4"/>
                </a:cxn>
                <a:cxn ang="0">
                  <a:pos x="113" y="16"/>
                </a:cxn>
                <a:cxn ang="0">
                  <a:pos x="105" y="26"/>
                </a:cxn>
                <a:cxn ang="0">
                  <a:pos x="91" y="37"/>
                </a:cxn>
                <a:cxn ang="0">
                  <a:pos x="77" y="35"/>
                </a:cxn>
                <a:cxn ang="0">
                  <a:pos x="56" y="40"/>
                </a:cxn>
              </a:cxnLst>
              <a:rect l="txL" t="txT" r="txR" b="txB"/>
              <a:pathLst>
                <a:path w="113" h="40">
                  <a:moveTo>
                    <a:pt x="0" y="19"/>
                  </a:moveTo>
                  <a:lnTo>
                    <a:pt x="47" y="0"/>
                  </a:lnTo>
                  <a:lnTo>
                    <a:pt x="77" y="0"/>
                  </a:lnTo>
                  <a:lnTo>
                    <a:pt x="96" y="0"/>
                  </a:lnTo>
                  <a:lnTo>
                    <a:pt x="113" y="4"/>
                  </a:lnTo>
                  <a:lnTo>
                    <a:pt x="113" y="16"/>
                  </a:lnTo>
                  <a:lnTo>
                    <a:pt x="105" y="26"/>
                  </a:lnTo>
                  <a:lnTo>
                    <a:pt x="91" y="37"/>
                  </a:lnTo>
                  <a:lnTo>
                    <a:pt x="77" y="35"/>
                  </a:lnTo>
                  <a:lnTo>
                    <a:pt x="56" y="4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42" name="Freeform 24"/>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 ang="0">
                  <a:pos x="0" y="16"/>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lnTo>
                    <a:pt x="0" y="16"/>
                  </a:lnTo>
                  <a:close/>
                </a:path>
              </a:pathLst>
            </a:custGeom>
            <a:solidFill>
              <a:srgbClr val="777777">
                <a:alpha val="100000"/>
              </a:srgbClr>
            </a:solidFill>
            <a:ln w="9525">
              <a:noFill/>
            </a:ln>
          </p:spPr>
          <p:txBody>
            <a:bodyPr/>
            <a:p>
              <a:endParaRPr lang="zh-CN" altLang="en-US"/>
            </a:p>
          </p:txBody>
        </p:sp>
        <p:sp>
          <p:nvSpPr>
            <p:cNvPr id="20543" name="Freeform 25"/>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 ang="0">
                  <a:pos x="0" y="16"/>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lnTo>
                    <a:pt x="0" y="16"/>
                  </a:lnTo>
                  <a:close/>
                </a:path>
              </a:pathLst>
            </a:custGeom>
            <a:solidFill>
              <a:srgbClr val="777777">
                <a:alpha val="100000"/>
              </a:srgbClr>
            </a:solidFill>
            <a:ln w="9525">
              <a:noFill/>
            </a:ln>
          </p:spPr>
          <p:txBody>
            <a:bodyPr/>
            <a:p>
              <a:endParaRPr lang="zh-CN" altLang="en-US"/>
            </a:p>
          </p:txBody>
        </p:sp>
        <p:sp>
          <p:nvSpPr>
            <p:cNvPr id="20544" name="Freeform 26"/>
            <p:cNvSpPr/>
            <p:nvPr/>
          </p:nvSpPr>
          <p:spPr>
            <a:xfrm>
              <a:off x="477" y="2693"/>
              <a:ext cx="194" cy="236"/>
            </a:xfrm>
            <a:custGeom>
              <a:avLst/>
              <a:gdLst>
                <a:gd name="txL" fmla="*/ 0 w 194"/>
                <a:gd name="txT" fmla="*/ 0 h 236"/>
                <a:gd name="txR" fmla="*/ 194 w 194"/>
                <a:gd name="txB" fmla="*/ 236 h 236"/>
              </a:gdLst>
              <a:ahLst/>
              <a:cxnLst>
                <a:cxn ang="0">
                  <a:pos x="0" y="16"/>
                </a:cxn>
                <a:cxn ang="0">
                  <a:pos x="43" y="213"/>
                </a:cxn>
                <a:cxn ang="0">
                  <a:pos x="123" y="236"/>
                </a:cxn>
                <a:cxn ang="0">
                  <a:pos x="137" y="236"/>
                </a:cxn>
                <a:cxn ang="0">
                  <a:pos x="191" y="213"/>
                </a:cxn>
                <a:cxn ang="0">
                  <a:pos x="194" y="208"/>
                </a:cxn>
                <a:cxn ang="0">
                  <a:pos x="158" y="177"/>
                </a:cxn>
                <a:cxn ang="0">
                  <a:pos x="135" y="83"/>
                </a:cxn>
                <a:cxn ang="0">
                  <a:pos x="111" y="2"/>
                </a:cxn>
                <a:cxn ang="0">
                  <a:pos x="109" y="0"/>
                </a:cxn>
              </a:cxnLst>
              <a:rect l="txL" t="txT" r="txR" b="txB"/>
              <a:pathLst>
                <a:path w="194" h="236">
                  <a:moveTo>
                    <a:pt x="0" y="16"/>
                  </a:moveTo>
                  <a:lnTo>
                    <a:pt x="43" y="213"/>
                  </a:lnTo>
                  <a:lnTo>
                    <a:pt x="123" y="236"/>
                  </a:lnTo>
                  <a:lnTo>
                    <a:pt x="137" y="236"/>
                  </a:lnTo>
                  <a:lnTo>
                    <a:pt x="191" y="213"/>
                  </a:lnTo>
                  <a:lnTo>
                    <a:pt x="194" y="208"/>
                  </a:lnTo>
                  <a:lnTo>
                    <a:pt x="158" y="177"/>
                  </a:lnTo>
                  <a:lnTo>
                    <a:pt x="135" y="83"/>
                  </a:lnTo>
                  <a:lnTo>
                    <a:pt x="111" y="2"/>
                  </a:lnTo>
                  <a:lnTo>
                    <a:pt x="109" y="0"/>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45" name="Freeform 27"/>
            <p:cNvSpPr/>
            <p:nvPr/>
          </p:nvSpPr>
          <p:spPr>
            <a:xfrm>
              <a:off x="579" y="2889"/>
              <a:ext cx="61" cy="19"/>
            </a:xfrm>
            <a:custGeom>
              <a:avLst/>
              <a:gdLst>
                <a:gd name="txL" fmla="*/ 0 w 61"/>
                <a:gd name="txT" fmla="*/ 0 h 19"/>
                <a:gd name="txR" fmla="*/ 61 w 61"/>
                <a:gd name="txB" fmla="*/ 19 h 19"/>
              </a:gdLst>
              <a:ahLst/>
              <a:cxnLst>
                <a:cxn ang="0">
                  <a:pos x="16" y="2"/>
                </a:cxn>
                <a:cxn ang="0">
                  <a:pos x="4" y="7"/>
                </a:cxn>
                <a:cxn ang="0">
                  <a:pos x="0" y="12"/>
                </a:cxn>
                <a:cxn ang="0">
                  <a:pos x="2" y="17"/>
                </a:cxn>
                <a:cxn ang="0">
                  <a:pos x="11" y="19"/>
                </a:cxn>
                <a:cxn ang="0">
                  <a:pos x="30" y="19"/>
                </a:cxn>
                <a:cxn ang="0">
                  <a:pos x="49" y="19"/>
                </a:cxn>
                <a:cxn ang="0">
                  <a:pos x="59" y="14"/>
                </a:cxn>
                <a:cxn ang="0">
                  <a:pos x="61" y="7"/>
                </a:cxn>
                <a:cxn ang="0">
                  <a:pos x="56" y="2"/>
                </a:cxn>
                <a:cxn ang="0">
                  <a:pos x="49" y="0"/>
                </a:cxn>
                <a:cxn ang="0">
                  <a:pos x="30" y="0"/>
                </a:cxn>
                <a:cxn ang="0">
                  <a:pos x="16" y="2"/>
                </a:cxn>
              </a:cxnLst>
              <a:rect l="txL" t="txT" r="txR" b="txB"/>
              <a:pathLst>
                <a:path w="61" h="19">
                  <a:moveTo>
                    <a:pt x="16" y="2"/>
                  </a:moveTo>
                  <a:lnTo>
                    <a:pt x="4" y="7"/>
                  </a:lnTo>
                  <a:lnTo>
                    <a:pt x="0" y="12"/>
                  </a:lnTo>
                  <a:lnTo>
                    <a:pt x="2" y="17"/>
                  </a:lnTo>
                  <a:lnTo>
                    <a:pt x="11" y="19"/>
                  </a:lnTo>
                  <a:lnTo>
                    <a:pt x="30" y="19"/>
                  </a:lnTo>
                  <a:lnTo>
                    <a:pt x="49" y="19"/>
                  </a:lnTo>
                  <a:lnTo>
                    <a:pt x="59" y="14"/>
                  </a:lnTo>
                  <a:lnTo>
                    <a:pt x="61" y="7"/>
                  </a:lnTo>
                  <a:lnTo>
                    <a:pt x="56" y="2"/>
                  </a:lnTo>
                  <a:lnTo>
                    <a:pt x="49" y="0"/>
                  </a:lnTo>
                  <a:lnTo>
                    <a:pt x="30" y="0"/>
                  </a:lnTo>
                  <a:lnTo>
                    <a:pt x="16" y="2"/>
                  </a:lnTo>
                  <a:close/>
                </a:path>
              </a:pathLst>
            </a:custGeom>
            <a:solidFill>
              <a:srgbClr val="222222">
                <a:alpha val="100000"/>
              </a:srgbClr>
            </a:solidFill>
            <a:ln w="9525">
              <a:noFill/>
            </a:ln>
          </p:spPr>
          <p:txBody>
            <a:bodyPr/>
            <a:p>
              <a:endParaRPr lang="zh-CN" altLang="en-US"/>
            </a:p>
          </p:txBody>
        </p:sp>
        <p:sp>
          <p:nvSpPr>
            <p:cNvPr id="20546" name="Freeform 28"/>
            <p:cNvSpPr/>
            <p:nvPr/>
          </p:nvSpPr>
          <p:spPr>
            <a:xfrm>
              <a:off x="579" y="2888"/>
              <a:ext cx="61" cy="19"/>
            </a:xfrm>
            <a:custGeom>
              <a:avLst/>
              <a:gdLst>
                <a:gd name="txL" fmla="*/ 0 w 61"/>
                <a:gd name="txT" fmla="*/ 0 h 19"/>
                <a:gd name="txR" fmla="*/ 61 w 61"/>
                <a:gd name="txB" fmla="*/ 19 h 19"/>
              </a:gdLst>
              <a:ahLst/>
              <a:cxnLst>
                <a:cxn ang="0">
                  <a:pos x="16" y="2"/>
                </a:cxn>
                <a:cxn ang="0">
                  <a:pos x="4" y="7"/>
                </a:cxn>
                <a:cxn ang="0">
                  <a:pos x="0" y="12"/>
                </a:cxn>
                <a:cxn ang="0">
                  <a:pos x="2" y="17"/>
                </a:cxn>
                <a:cxn ang="0">
                  <a:pos x="11" y="19"/>
                </a:cxn>
                <a:cxn ang="0">
                  <a:pos x="30" y="19"/>
                </a:cxn>
                <a:cxn ang="0">
                  <a:pos x="49" y="19"/>
                </a:cxn>
                <a:cxn ang="0">
                  <a:pos x="59" y="14"/>
                </a:cxn>
                <a:cxn ang="0">
                  <a:pos x="61" y="7"/>
                </a:cxn>
                <a:cxn ang="0">
                  <a:pos x="56" y="2"/>
                </a:cxn>
                <a:cxn ang="0">
                  <a:pos x="49" y="0"/>
                </a:cxn>
                <a:cxn ang="0">
                  <a:pos x="30" y="0"/>
                </a:cxn>
                <a:cxn ang="0">
                  <a:pos x="16" y="2"/>
                </a:cxn>
              </a:cxnLst>
              <a:rect l="txL" t="txT" r="txR" b="txB"/>
              <a:pathLst>
                <a:path w="61" h="19">
                  <a:moveTo>
                    <a:pt x="16" y="2"/>
                  </a:moveTo>
                  <a:lnTo>
                    <a:pt x="4" y="7"/>
                  </a:lnTo>
                  <a:lnTo>
                    <a:pt x="0" y="12"/>
                  </a:lnTo>
                  <a:lnTo>
                    <a:pt x="2" y="17"/>
                  </a:lnTo>
                  <a:lnTo>
                    <a:pt x="11" y="19"/>
                  </a:lnTo>
                  <a:lnTo>
                    <a:pt x="30" y="19"/>
                  </a:lnTo>
                  <a:lnTo>
                    <a:pt x="49" y="19"/>
                  </a:lnTo>
                  <a:lnTo>
                    <a:pt x="59" y="14"/>
                  </a:lnTo>
                  <a:lnTo>
                    <a:pt x="61" y="7"/>
                  </a:lnTo>
                  <a:lnTo>
                    <a:pt x="56" y="2"/>
                  </a:lnTo>
                  <a:lnTo>
                    <a:pt x="49" y="0"/>
                  </a:lnTo>
                  <a:lnTo>
                    <a:pt x="30" y="0"/>
                  </a:lnTo>
                  <a:lnTo>
                    <a:pt x="16" y="2"/>
                  </a:lnTo>
                  <a:close/>
                </a:path>
              </a:pathLst>
            </a:custGeom>
            <a:solidFill>
              <a:srgbClr val="222222">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47" name="Freeform 29"/>
            <p:cNvSpPr/>
            <p:nvPr/>
          </p:nvSpPr>
          <p:spPr>
            <a:xfrm>
              <a:off x="506" y="2752"/>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20548" name="Freeform 30"/>
            <p:cNvSpPr/>
            <p:nvPr/>
          </p:nvSpPr>
          <p:spPr>
            <a:xfrm>
              <a:off x="506" y="2752"/>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49" name="Freeform 31"/>
            <p:cNvSpPr/>
            <p:nvPr/>
          </p:nvSpPr>
          <p:spPr>
            <a:xfrm>
              <a:off x="536" y="2745"/>
              <a:ext cx="29" cy="31"/>
            </a:xfrm>
            <a:custGeom>
              <a:avLst/>
              <a:gdLst>
                <a:gd name="txL" fmla="*/ 0 w 29"/>
                <a:gd name="txT" fmla="*/ 0 h 31"/>
                <a:gd name="txR" fmla="*/ 29 w 29"/>
                <a:gd name="txB" fmla="*/ 31 h 31"/>
              </a:gdLst>
              <a:ahLst/>
              <a:cxnLst>
                <a:cxn ang="0">
                  <a:pos x="0" y="5"/>
                </a:cxn>
                <a:cxn ang="0">
                  <a:pos x="5" y="31"/>
                </a:cxn>
                <a:cxn ang="0">
                  <a:pos x="29" y="26"/>
                </a:cxn>
                <a:cxn ang="0">
                  <a:pos x="24" y="0"/>
                </a:cxn>
                <a:cxn ang="0">
                  <a:pos x="0" y="5"/>
                </a:cxn>
              </a:cxnLst>
              <a:rect l="txL" t="txT" r="txR" b="txB"/>
              <a:pathLst>
                <a:path w="29" h="31">
                  <a:moveTo>
                    <a:pt x="0" y="5"/>
                  </a:moveTo>
                  <a:lnTo>
                    <a:pt x="5" y="31"/>
                  </a:lnTo>
                  <a:lnTo>
                    <a:pt x="29" y="26"/>
                  </a:lnTo>
                  <a:lnTo>
                    <a:pt x="24" y="0"/>
                  </a:lnTo>
                  <a:lnTo>
                    <a:pt x="0" y="5"/>
                  </a:lnTo>
                  <a:close/>
                </a:path>
              </a:pathLst>
            </a:custGeom>
            <a:solidFill>
              <a:srgbClr val="FFFFFF">
                <a:alpha val="100000"/>
              </a:srgbClr>
            </a:solidFill>
            <a:ln w="9525">
              <a:noFill/>
            </a:ln>
          </p:spPr>
          <p:txBody>
            <a:bodyPr/>
            <a:p>
              <a:endParaRPr lang="zh-CN" altLang="en-US"/>
            </a:p>
          </p:txBody>
        </p:sp>
        <p:sp>
          <p:nvSpPr>
            <p:cNvPr id="20550" name="Freeform 32"/>
            <p:cNvSpPr/>
            <p:nvPr/>
          </p:nvSpPr>
          <p:spPr>
            <a:xfrm>
              <a:off x="536" y="2745"/>
              <a:ext cx="29" cy="31"/>
            </a:xfrm>
            <a:custGeom>
              <a:avLst/>
              <a:gdLst>
                <a:gd name="txL" fmla="*/ 0 w 29"/>
                <a:gd name="txT" fmla="*/ 0 h 31"/>
                <a:gd name="txR" fmla="*/ 29 w 29"/>
                <a:gd name="txB" fmla="*/ 31 h 31"/>
              </a:gdLst>
              <a:ahLst/>
              <a:cxnLst>
                <a:cxn ang="0">
                  <a:pos x="0" y="5"/>
                </a:cxn>
                <a:cxn ang="0">
                  <a:pos x="5" y="31"/>
                </a:cxn>
                <a:cxn ang="0">
                  <a:pos x="29" y="26"/>
                </a:cxn>
                <a:cxn ang="0">
                  <a:pos x="24" y="0"/>
                </a:cxn>
                <a:cxn ang="0">
                  <a:pos x="0" y="5"/>
                </a:cxn>
              </a:cxnLst>
              <a:rect l="txL" t="txT" r="txR" b="txB"/>
              <a:pathLst>
                <a:path w="29" h="31">
                  <a:moveTo>
                    <a:pt x="0" y="5"/>
                  </a:moveTo>
                  <a:lnTo>
                    <a:pt x="5" y="31"/>
                  </a:lnTo>
                  <a:lnTo>
                    <a:pt x="29" y="26"/>
                  </a:lnTo>
                  <a:lnTo>
                    <a:pt x="24"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51" name="Freeform 33"/>
            <p:cNvSpPr/>
            <p:nvPr/>
          </p:nvSpPr>
          <p:spPr>
            <a:xfrm>
              <a:off x="569" y="2738"/>
              <a:ext cx="29" cy="30"/>
            </a:xfrm>
            <a:custGeom>
              <a:avLst/>
              <a:gdLst>
                <a:gd name="txL" fmla="*/ 0 w 29"/>
                <a:gd name="txT" fmla="*/ 0 h 30"/>
                <a:gd name="txR" fmla="*/ 29 w 29"/>
                <a:gd name="txB" fmla="*/ 30 h 30"/>
              </a:gdLst>
              <a:ahLst/>
              <a:cxnLst>
                <a:cxn ang="0">
                  <a:pos x="0" y="4"/>
                </a:cxn>
                <a:cxn ang="0">
                  <a:pos x="3" y="30"/>
                </a:cxn>
                <a:cxn ang="0">
                  <a:pos x="29" y="26"/>
                </a:cxn>
                <a:cxn ang="0">
                  <a:pos x="21" y="0"/>
                </a:cxn>
                <a:cxn ang="0">
                  <a:pos x="0" y="4"/>
                </a:cxn>
              </a:cxnLst>
              <a:rect l="txL" t="txT" r="txR" b="txB"/>
              <a:pathLst>
                <a:path w="29" h="30">
                  <a:moveTo>
                    <a:pt x="0" y="4"/>
                  </a:moveTo>
                  <a:lnTo>
                    <a:pt x="3" y="30"/>
                  </a:lnTo>
                  <a:lnTo>
                    <a:pt x="29" y="26"/>
                  </a:lnTo>
                  <a:lnTo>
                    <a:pt x="21" y="0"/>
                  </a:lnTo>
                  <a:lnTo>
                    <a:pt x="0" y="4"/>
                  </a:lnTo>
                  <a:close/>
                </a:path>
              </a:pathLst>
            </a:custGeom>
            <a:solidFill>
              <a:srgbClr val="FFFFFF">
                <a:alpha val="100000"/>
              </a:srgbClr>
            </a:solidFill>
            <a:ln w="9525">
              <a:noFill/>
            </a:ln>
          </p:spPr>
          <p:txBody>
            <a:bodyPr/>
            <a:p>
              <a:endParaRPr lang="zh-CN" altLang="en-US"/>
            </a:p>
          </p:txBody>
        </p:sp>
        <p:sp>
          <p:nvSpPr>
            <p:cNvPr id="20552" name="Freeform 34"/>
            <p:cNvSpPr/>
            <p:nvPr/>
          </p:nvSpPr>
          <p:spPr>
            <a:xfrm>
              <a:off x="569" y="2738"/>
              <a:ext cx="29" cy="30"/>
            </a:xfrm>
            <a:custGeom>
              <a:avLst/>
              <a:gdLst>
                <a:gd name="txL" fmla="*/ 0 w 29"/>
                <a:gd name="txT" fmla="*/ 0 h 30"/>
                <a:gd name="txR" fmla="*/ 29 w 29"/>
                <a:gd name="txB" fmla="*/ 30 h 30"/>
              </a:gdLst>
              <a:ahLst/>
              <a:cxnLst>
                <a:cxn ang="0">
                  <a:pos x="0" y="4"/>
                </a:cxn>
                <a:cxn ang="0">
                  <a:pos x="3" y="30"/>
                </a:cxn>
                <a:cxn ang="0">
                  <a:pos x="29" y="26"/>
                </a:cxn>
                <a:cxn ang="0">
                  <a:pos x="21" y="0"/>
                </a:cxn>
                <a:cxn ang="0">
                  <a:pos x="0" y="4"/>
                </a:cxn>
              </a:cxnLst>
              <a:rect l="txL" t="txT" r="txR" b="txB"/>
              <a:pathLst>
                <a:path w="29" h="30">
                  <a:moveTo>
                    <a:pt x="0" y="4"/>
                  </a:moveTo>
                  <a:lnTo>
                    <a:pt x="3" y="30"/>
                  </a:lnTo>
                  <a:lnTo>
                    <a:pt x="29" y="26"/>
                  </a:lnTo>
                  <a:lnTo>
                    <a:pt x="21" y="0"/>
                  </a:lnTo>
                  <a:lnTo>
                    <a:pt x="0" y="4"/>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53" name="Freeform 35"/>
            <p:cNvSpPr/>
            <p:nvPr/>
          </p:nvSpPr>
          <p:spPr>
            <a:xfrm>
              <a:off x="513" y="2790"/>
              <a:ext cx="28" cy="31"/>
            </a:xfrm>
            <a:custGeom>
              <a:avLst/>
              <a:gdLst>
                <a:gd name="txL" fmla="*/ 0 w 28"/>
                <a:gd name="txT" fmla="*/ 0 h 31"/>
                <a:gd name="txR" fmla="*/ 28 w 28"/>
                <a:gd name="txB" fmla="*/ 31 h 31"/>
              </a:gdLst>
              <a:ahLst/>
              <a:cxnLst>
                <a:cxn ang="0">
                  <a:pos x="0" y="2"/>
                </a:cxn>
                <a:cxn ang="0">
                  <a:pos x="2" y="31"/>
                </a:cxn>
                <a:cxn ang="0">
                  <a:pos x="28" y="23"/>
                </a:cxn>
                <a:cxn ang="0">
                  <a:pos x="21" y="0"/>
                </a:cxn>
                <a:cxn ang="0">
                  <a:pos x="0" y="2"/>
                </a:cxn>
              </a:cxnLst>
              <a:rect l="txL" t="txT" r="txR" b="txB"/>
              <a:pathLst>
                <a:path w="28" h="31">
                  <a:moveTo>
                    <a:pt x="0" y="2"/>
                  </a:moveTo>
                  <a:lnTo>
                    <a:pt x="2" y="31"/>
                  </a:lnTo>
                  <a:lnTo>
                    <a:pt x="28" y="23"/>
                  </a:lnTo>
                  <a:lnTo>
                    <a:pt x="21" y="0"/>
                  </a:lnTo>
                  <a:lnTo>
                    <a:pt x="0" y="2"/>
                  </a:lnTo>
                  <a:close/>
                </a:path>
              </a:pathLst>
            </a:custGeom>
            <a:solidFill>
              <a:srgbClr val="FFFFFF">
                <a:alpha val="100000"/>
              </a:srgbClr>
            </a:solidFill>
            <a:ln w="9525">
              <a:noFill/>
            </a:ln>
          </p:spPr>
          <p:txBody>
            <a:bodyPr/>
            <a:p>
              <a:endParaRPr lang="zh-CN" altLang="en-US"/>
            </a:p>
          </p:txBody>
        </p:sp>
        <p:sp>
          <p:nvSpPr>
            <p:cNvPr id="20554" name="Freeform 36"/>
            <p:cNvSpPr/>
            <p:nvPr/>
          </p:nvSpPr>
          <p:spPr>
            <a:xfrm>
              <a:off x="513" y="2790"/>
              <a:ext cx="28" cy="31"/>
            </a:xfrm>
            <a:custGeom>
              <a:avLst/>
              <a:gdLst>
                <a:gd name="txL" fmla="*/ 0 w 28"/>
                <a:gd name="txT" fmla="*/ 0 h 31"/>
                <a:gd name="txR" fmla="*/ 28 w 28"/>
                <a:gd name="txB" fmla="*/ 31 h 31"/>
              </a:gdLst>
              <a:ahLst/>
              <a:cxnLst>
                <a:cxn ang="0">
                  <a:pos x="0" y="2"/>
                </a:cxn>
                <a:cxn ang="0">
                  <a:pos x="2" y="31"/>
                </a:cxn>
                <a:cxn ang="0">
                  <a:pos x="28" y="23"/>
                </a:cxn>
                <a:cxn ang="0">
                  <a:pos x="21" y="0"/>
                </a:cxn>
                <a:cxn ang="0">
                  <a:pos x="0" y="2"/>
                </a:cxn>
              </a:cxnLst>
              <a:rect l="txL" t="txT" r="txR" b="txB"/>
              <a:pathLst>
                <a:path w="28" h="31">
                  <a:moveTo>
                    <a:pt x="0" y="2"/>
                  </a:moveTo>
                  <a:lnTo>
                    <a:pt x="2" y="31"/>
                  </a:lnTo>
                  <a:lnTo>
                    <a:pt x="28" y="23"/>
                  </a:lnTo>
                  <a:lnTo>
                    <a:pt x="21" y="0"/>
                  </a:lnTo>
                  <a:lnTo>
                    <a:pt x="0" y="2"/>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55" name="Freeform 37"/>
            <p:cNvSpPr/>
            <p:nvPr/>
          </p:nvSpPr>
          <p:spPr>
            <a:xfrm>
              <a:off x="543" y="2780"/>
              <a:ext cx="29" cy="33"/>
            </a:xfrm>
            <a:custGeom>
              <a:avLst/>
              <a:gdLst>
                <a:gd name="txL" fmla="*/ 0 w 29"/>
                <a:gd name="txT" fmla="*/ 0 h 33"/>
                <a:gd name="txR" fmla="*/ 29 w 29"/>
                <a:gd name="txB" fmla="*/ 33 h 33"/>
              </a:gdLst>
              <a:ahLst/>
              <a:cxnLst>
                <a:cxn ang="0">
                  <a:pos x="0" y="5"/>
                </a:cxn>
                <a:cxn ang="0">
                  <a:pos x="5" y="33"/>
                </a:cxn>
                <a:cxn ang="0">
                  <a:pos x="29" y="26"/>
                </a:cxn>
                <a:cxn ang="0">
                  <a:pos x="24" y="0"/>
                </a:cxn>
                <a:cxn ang="0">
                  <a:pos x="0" y="5"/>
                </a:cxn>
              </a:cxnLst>
              <a:rect l="txL" t="txT" r="txR" b="txB"/>
              <a:pathLst>
                <a:path w="29" h="33">
                  <a:moveTo>
                    <a:pt x="0" y="5"/>
                  </a:moveTo>
                  <a:lnTo>
                    <a:pt x="5" y="33"/>
                  </a:lnTo>
                  <a:lnTo>
                    <a:pt x="29" y="26"/>
                  </a:lnTo>
                  <a:lnTo>
                    <a:pt x="24" y="0"/>
                  </a:lnTo>
                  <a:lnTo>
                    <a:pt x="0" y="5"/>
                  </a:lnTo>
                  <a:close/>
                </a:path>
              </a:pathLst>
            </a:custGeom>
            <a:solidFill>
              <a:srgbClr val="FFFFFF">
                <a:alpha val="100000"/>
              </a:srgbClr>
            </a:solidFill>
            <a:ln w="9525">
              <a:noFill/>
            </a:ln>
          </p:spPr>
          <p:txBody>
            <a:bodyPr/>
            <a:p>
              <a:endParaRPr lang="zh-CN" altLang="en-US"/>
            </a:p>
          </p:txBody>
        </p:sp>
        <p:sp>
          <p:nvSpPr>
            <p:cNvPr id="20556" name="Freeform 38"/>
            <p:cNvSpPr/>
            <p:nvPr/>
          </p:nvSpPr>
          <p:spPr>
            <a:xfrm>
              <a:off x="543" y="2780"/>
              <a:ext cx="29" cy="33"/>
            </a:xfrm>
            <a:custGeom>
              <a:avLst/>
              <a:gdLst>
                <a:gd name="txL" fmla="*/ 0 w 29"/>
                <a:gd name="txT" fmla="*/ 0 h 33"/>
                <a:gd name="txR" fmla="*/ 29 w 29"/>
                <a:gd name="txB" fmla="*/ 33 h 33"/>
              </a:gdLst>
              <a:ahLst/>
              <a:cxnLst>
                <a:cxn ang="0">
                  <a:pos x="0" y="5"/>
                </a:cxn>
                <a:cxn ang="0">
                  <a:pos x="5" y="33"/>
                </a:cxn>
                <a:cxn ang="0">
                  <a:pos x="29" y="26"/>
                </a:cxn>
                <a:cxn ang="0">
                  <a:pos x="24" y="0"/>
                </a:cxn>
                <a:cxn ang="0">
                  <a:pos x="0" y="5"/>
                </a:cxn>
              </a:cxnLst>
              <a:rect l="txL" t="txT" r="txR" b="txB"/>
              <a:pathLst>
                <a:path w="29" h="33">
                  <a:moveTo>
                    <a:pt x="0" y="5"/>
                  </a:moveTo>
                  <a:lnTo>
                    <a:pt x="5" y="33"/>
                  </a:lnTo>
                  <a:lnTo>
                    <a:pt x="29" y="26"/>
                  </a:lnTo>
                  <a:lnTo>
                    <a:pt x="24"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57" name="Freeform 39"/>
            <p:cNvSpPr/>
            <p:nvPr/>
          </p:nvSpPr>
          <p:spPr>
            <a:xfrm>
              <a:off x="576" y="2773"/>
              <a:ext cx="29" cy="31"/>
            </a:xfrm>
            <a:custGeom>
              <a:avLst/>
              <a:gdLst>
                <a:gd name="txL" fmla="*/ 0 w 29"/>
                <a:gd name="txT" fmla="*/ 0 h 31"/>
                <a:gd name="txR" fmla="*/ 29 w 29"/>
                <a:gd name="txB" fmla="*/ 31 h 31"/>
              </a:gdLst>
              <a:ahLst/>
              <a:cxnLst>
                <a:cxn ang="0">
                  <a:pos x="0" y="5"/>
                </a:cxn>
                <a:cxn ang="0">
                  <a:pos x="3" y="31"/>
                </a:cxn>
                <a:cxn ang="0">
                  <a:pos x="29" y="26"/>
                </a:cxn>
                <a:cxn ang="0">
                  <a:pos x="22" y="0"/>
                </a:cxn>
                <a:cxn ang="0">
                  <a:pos x="0" y="5"/>
                </a:cxn>
              </a:cxnLst>
              <a:rect l="txL" t="txT" r="txR" b="txB"/>
              <a:pathLst>
                <a:path w="29" h="31">
                  <a:moveTo>
                    <a:pt x="0" y="5"/>
                  </a:moveTo>
                  <a:lnTo>
                    <a:pt x="3" y="31"/>
                  </a:lnTo>
                  <a:lnTo>
                    <a:pt x="29" y="26"/>
                  </a:lnTo>
                  <a:lnTo>
                    <a:pt x="22" y="0"/>
                  </a:lnTo>
                  <a:lnTo>
                    <a:pt x="0" y="5"/>
                  </a:lnTo>
                  <a:close/>
                </a:path>
              </a:pathLst>
            </a:custGeom>
            <a:solidFill>
              <a:srgbClr val="FFFFFF">
                <a:alpha val="100000"/>
              </a:srgbClr>
            </a:solidFill>
            <a:ln w="9525">
              <a:noFill/>
            </a:ln>
          </p:spPr>
          <p:txBody>
            <a:bodyPr/>
            <a:p>
              <a:endParaRPr lang="zh-CN" altLang="en-US"/>
            </a:p>
          </p:txBody>
        </p:sp>
        <p:sp>
          <p:nvSpPr>
            <p:cNvPr id="20558" name="Freeform 40"/>
            <p:cNvSpPr/>
            <p:nvPr/>
          </p:nvSpPr>
          <p:spPr>
            <a:xfrm>
              <a:off x="576" y="2773"/>
              <a:ext cx="29" cy="31"/>
            </a:xfrm>
            <a:custGeom>
              <a:avLst/>
              <a:gdLst>
                <a:gd name="txL" fmla="*/ 0 w 29"/>
                <a:gd name="txT" fmla="*/ 0 h 31"/>
                <a:gd name="txR" fmla="*/ 29 w 29"/>
                <a:gd name="txB" fmla="*/ 31 h 31"/>
              </a:gdLst>
              <a:ahLst/>
              <a:cxnLst>
                <a:cxn ang="0">
                  <a:pos x="0" y="5"/>
                </a:cxn>
                <a:cxn ang="0">
                  <a:pos x="3" y="31"/>
                </a:cxn>
                <a:cxn ang="0">
                  <a:pos x="29" y="26"/>
                </a:cxn>
                <a:cxn ang="0">
                  <a:pos x="22" y="0"/>
                </a:cxn>
                <a:cxn ang="0">
                  <a:pos x="0" y="5"/>
                </a:cxn>
              </a:cxnLst>
              <a:rect l="txL" t="txT" r="txR" b="txB"/>
              <a:pathLst>
                <a:path w="29" h="31">
                  <a:moveTo>
                    <a:pt x="0" y="5"/>
                  </a:moveTo>
                  <a:lnTo>
                    <a:pt x="3" y="31"/>
                  </a:lnTo>
                  <a:lnTo>
                    <a:pt x="29" y="26"/>
                  </a:lnTo>
                  <a:lnTo>
                    <a:pt x="22"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59" name="Freeform 41"/>
            <p:cNvSpPr/>
            <p:nvPr/>
          </p:nvSpPr>
          <p:spPr>
            <a:xfrm>
              <a:off x="520" y="2825"/>
              <a:ext cx="28" cy="31"/>
            </a:xfrm>
            <a:custGeom>
              <a:avLst/>
              <a:gdLst>
                <a:gd name="txL" fmla="*/ 0 w 28"/>
                <a:gd name="txT" fmla="*/ 0 h 31"/>
                <a:gd name="txR" fmla="*/ 28 w 28"/>
                <a:gd name="txB" fmla="*/ 31 h 31"/>
              </a:gdLst>
              <a:ahLst/>
              <a:cxnLst>
                <a:cxn ang="0">
                  <a:pos x="0" y="3"/>
                </a:cxn>
                <a:cxn ang="0">
                  <a:pos x="2" y="31"/>
                </a:cxn>
                <a:cxn ang="0">
                  <a:pos x="28" y="24"/>
                </a:cxn>
                <a:cxn ang="0">
                  <a:pos x="21" y="0"/>
                </a:cxn>
                <a:cxn ang="0">
                  <a:pos x="0" y="3"/>
                </a:cxn>
              </a:cxnLst>
              <a:rect l="txL" t="txT" r="txR" b="txB"/>
              <a:pathLst>
                <a:path w="28" h="31">
                  <a:moveTo>
                    <a:pt x="0" y="3"/>
                  </a:moveTo>
                  <a:lnTo>
                    <a:pt x="2" y="31"/>
                  </a:lnTo>
                  <a:lnTo>
                    <a:pt x="28" y="24"/>
                  </a:lnTo>
                  <a:lnTo>
                    <a:pt x="21" y="0"/>
                  </a:lnTo>
                  <a:lnTo>
                    <a:pt x="0" y="3"/>
                  </a:lnTo>
                  <a:close/>
                </a:path>
              </a:pathLst>
            </a:custGeom>
            <a:solidFill>
              <a:srgbClr val="FFFFFF">
                <a:alpha val="100000"/>
              </a:srgbClr>
            </a:solidFill>
            <a:ln w="9525">
              <a:noFill/>
            </a:ln>
          </p:spPr>
          <p:txBody>
            <a:bodyPr/>
            <a:p>
              <a:endParaRPr lang="zh-CN" altLang="en-US"/>
            </a:p>
          </p:txBody>
        </p:sp>
        <p:sp>
          <p:nvSpPr>
            <p:cNvPr id="20560" name="Freeform 42"/>
            <p:cNvSpPr/>
            <p:nvPr/>
          </p:nvSpPr>
          <p:spPr>
            <a:xfrm>
              <a:off x="520" y="2825"/>
              <a:ext cx="28" cy="31"/>
            </a:xfrm>
            <a:custGeom>
              <a:avLst/>
              <a:gdLst>
                <a:gd name="txL" fmla="*/ 0 w 28"/>
                <a:gd name="txT" fmla="*/ 0 h 31"/>
                <a:gd name="txR" fmla="*/ 28 w 28"/>
                <a:gd name="txB" fmla="*/ 31 h 31"/>
              </a:gdLst>
              <a:ahLst/>
              <a:cxnLst>
                <a:cxn ang="0">
                  <a:pos x="0" y="3"/>
                </a:cxn>
                <a:cxn ang="0">
                  <a:pos x="2" y="31"/>
                </a:cxn>
                <a:cxn ang="0">
                  <a:pos x="28" y="24"/>
                </a:cxn>
                <a:cxn ang="0">
                  <a:pos x="21" y="0"/>
                </a:cxn>
                <a:cxn ang="0">
                  <a:pos x="0" y="3"/>
                </a:cxn>
              </a:cxnLst>
              <a:rect l="txL" t="txT" r="txR" b="txB"/>
              <a:pathLst>
                <a:path w="28" h="31">
                  <a:moveTo>
                    <a:pt x="0" y="3"/>
                  </a:moveTo>
                  <a:lnTo>
                    <a:pt x="2" y="31"/>
                  </a:lnTo>
                  <a:lnTo>
                    <a:pt x="28" y="24"/>
                  </a:lnTo>
                  <a:lnTo>
                    <a:pt x="21" y="0"/>
                  </a:lnTo>
                  <a:lnTo>
                    <a:pt x="0" y="3"/>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61" name="Freeform 43"/>
            <p:cNvSpPr/>
            <p:nvPr/>
          </p:nvSpPr>
          <p:spPr>
            <a:xfrm>
              <a:off x="553" y="2816"/>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20562" name="Freeform 44"/>
            <p:cNvSpPr/>
            <p:nvPr/>
          </p:nvSpPr>
          <p:spPr>
            <a:xfrm>
              <a:off x="553" y="2816"/>
              <a:ext cx="26" cy="33"/>
            </a:xfrm>
            <a:custGeom>
              <a:avLst/>
              <a:gdLst>
                <a:gd name="txL" fmla="*/ 0 w 26"/>
                <a:gd name="txT" fmla="*/ 0 h 33"/>
                <a:gd name="txR" fmla="*/ 26 w 26"/>
                <a:gd name="txB" fmla="*/ 33 h 33"/>
              </a:gdLst>
              <a:ahLst/>
              <a:cxnLst>
                <a:cxn ang="0">
                  <a:pos x="0" y="5"/>
                </a:cxn>
                <a:cxn ang="0">
                  <a:pos x="2" y="33"/>
                </a:cxn>
                <a:cxn ang="0">
                  <a:pos x="26" y="26"/>
                </a:cxn>
                <a:cxn ang="0">
                  <a:pos x="21" y="0"/>
                </a:cxn>
                <a:cxn ang="0">
                  <a:pos x="0" y="5"/>
                </a:cxn>
              </a:cxnLst>
              <a:rect l="txL" t="txT" r="txR" b="txB"/>
              <a:pathLst>
                <a:path w="26" h="33">
                  <a:moveTo>
                    <a:pt x="0" y="5"/>
                  </a:moveTo>
                  <a:lnTo>
                    <a:pt x="2" y="33"/>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63" name="Freeform 45"/>
            <p:cNvSpPr/>
            <p:nvPr/>
          </p:nvSpPr>
          <p:spPr>
            <a:xfrm>
              <a:off x="583" y="2809"/>
              <a:ext cx="29" cy="30"/>
            </a:xfrm>
            <a:custGeom>
              <a:avLst/>
              <a:gdLst>
                <a:gd name="txL" fmla="*/ 0 w 29"/>
                <a:gd name="txT" fmla="*/ 0 h 30"/>
                <a:gd name="txR" fmla="*/ 29 w 29"/>
                <a:gd name="txB" fmla="*/ 30 h 30"/>
              </a:gdLst>
              <a:ahLst/>
              <a:cxnLst>
                <a:cxn ang="0">
                  <a:pos x="0" y="4"/>
                </a:cxn>
                <a:cxn ang="0">
                  <a:pos x="3" y="30"/>
                </a:cxn>
                <a:cxn ang="0">
                  <a:pos x="29" y="26"/>
                </a:cxn>
                <a:cxn ang="0">
                  <a:pos x="24" y="0"/>
                </a:cxn>
                <a:cxn ang="0">
                  <a:pos x="0" y="4"/>
                </a:cxn>
              </a:cxnLst>
              <a:rect l="txL" t="txT" r="txR" b="txB"/>
              <a:pathLst>
                <a:path w="29" h="30">
                  <a:moveTo>
                    <a:pt x="0" y="4"/>
                  </a:moveTo>
                  <a:lnTo>
                    <a:pt x="3" y="30"/>
                  </a:lnTo>
                  <a:lnTo>
                    <a:pt x="29" y="26"/>
                  </a:lnTo>
                  <a:lnTo>
                    <a:pt x="24" y="0"/>
                  </a:lnTo>
                  <a:lnTo>
                    <a:pt x="0" y="4"/>
                  </a:lnTo>
                  <a:close/>
                </a:path>
              </a:pathLst>
            </a:custGeom>
            <a:solidFill>
              <a:srgbClr val="FFFFFF">
                <a:alpha val="100000"/>
              </a:srgbClr>
            </a:solidFill>
            <a:ln w="9525">
              <a:noFill/>
            </a:ln>
          </p:spPr>
          <p:txBody>
            <a:bodyPr/>
            <a:p>
              <a:endParaRPr lang="zh-CN" altLang="en-US"/>
            </a:p>
          </p:txBody>
        </p:sp>
        <p:sp>
          <p:nvSpPr>
            <p:cNvPr id="20564" name="Freeform 46"/>
            <p:cNvSpPr/>
            <p:nvPr/>
          </p:nvSpPr>
          <p:spPr>
            <a:xfrm>
              <a:off x="583" y="2809"/>
              <a:ext cx="29" cy="30"/>
            </a:xfrm>
            <a:custGeom>
              <a:avLst/>
              <a:gdLst>
                <a:gd name="txL" fmla="*/ 0 w 29"/>
                <a:gd name="txT" fmla="*/ 0 h 30"/>
                <a:gd name="txR" fmla="*/ 29 w 29"/>
                <a:gd name="txB" fmla="*/ 30 h 30"/>
              </a:gdLst>
              <a:ahLst/>
              <a:cxnLst>
                <a:cxn ang="0">
                  <a:pos x="0" y="4"/>
                </a:cxn>
                <a:cxn ang="0">
                  <a:pos x="3" y="30"/>
                </a:cxn>
                <a:cxn ang="0">
                  <a:pos x="29" y="26"/>
                </a:cxn>
                <a:cxn ang="0">
                  <a:pos x="24" y="0"/>
                </a:cxn>
                <a:cxn ang="0">
                  <a:pos x="0" y="4"/>
                </a:cxn>
              </a:cxnLst>
              <a:rect l="txL" t="txT" r="txR" b="txB"/>
              <a:pathLst>
                <a:path w="29" h="30">
                  <a:moveTo>
                    <a:pt x="0" y="4"/>
                  </a:moveTo>
                  <a:lnTo>
                    <a:pt x="3" y="30"/>
                  </a:lnTo>
                  <a:lnTo>
                    <a:pt x="29" y="26"/>
                  </a:lnTo>
                  <a:lnTo>
                    <a:pt x="24" y="0"/>
                  </a:lnTo>
                  <a:lnTo>
                    <a:pt x="0" y="4"/>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65" name="Freeform 47"/>
            <p:cNvSpPr/>
            <p:nvPr/>
          </p:nvSpPr>
          <p:spPr>
            <a:xfrm>
              <a:off x="529" y="2858"/>
              <a:ext cx="26" cy="31"/>
            </a:xfrm>
            <a:custGeom>
              <a:avLst/>
              <a:gdLst>
                <a:gd name="txL" fmla="*/ 0 w 26"/>
                <a:gd name="txT" fmla="*/ 0 h 31"/>
                <a:gd name="txR" fmla="*/ 26 w 26"/>
                <a:gd name="txB" fmla="*/ 31 h 31"/>
              </a:gdLst>
              <a:ahLst/>
              <a:cxnLst>
                <a:cxn ang="0">
                  <a:pos x="0" y="5"/>
                </a:cxn>
                <a:cxn ang="0">
                  <a:pos x="3" y="31"/>
                </a:cxn>
                <a:cxn ang="0">
                  <a:pos x="26" y="26"/>
                </a:cxn>
                <a:cxn ang="0">
                  <a:pos x="21" y="0"/>
                </a:cxn>
                <a:cxn ang="0">
                  <a:pos x="0" y="5"/>
                </a:cxn>
              </a:cxnLst>
              <a:rect l="txL" t="txT" r="txR" b="txB"/>
              <a:pathLst>
                <a:path w="26" h="31">
                  <a:moveTo>
                    <a:pt x="0" y="5"/>
                  </a:moveTo>
                  <a:lnTo>
                    <a:pt x="3" y="31"/>
                  </a:lnTo>
                  <a:lnTo>
                    <a:pt x="26" y="26"/>
                  </a:lnTo>
                  <a:lnTo>
                    <a:pt x="21" y="0"/>
                  </a:lnTo>
                  <a:lnTo>
                    <a:pt x="0" y="5"/>
                  </a:lnTo>
                  <a:close/>
                </a:path>
              </a:pathLst>
            </a:custGeom>
            <a:solidFill>
              <a:srgbClr val="FFFFFF">
                <a:alpha val="100000"/>
              </a:srgbClr>
            </a:solidFill>
            <a:ln w="9525">
              <a:noFill/>
            </a:ln>
          </p:spPr>
          <p:txBody>
            <a:bodyPr/>
            <a:p>
              <a:endParaRPr lang="zh-CN" altLang="en-US"/>
            </a:p>
          </p:txBody>
        </p:sp>
        <p:sp>
          <p:nvSpPr>
            <p:cNvPr id="20566" name="Freeform 48"/>
            <p:cNvSpPr/>
            <p:nvPr/>
          </p:nvSpPr>
          <p:spPr>
            <a:xfrm>
              <a:off x="529" y="2858"/>
              <a:ext cx="26" cy="31"/>
            </a:xfrm>
            <a:custGeom>
              <a:avLst/>
              <a:gdLst>
                <a:gd name="txL" fmla="*/ 0 w 26"/>
                <a:gd name="txT" fmla="*/ 0 h 31"/>
                <a:gd name="txR" fmla="*/ 26 w 26"/>
                <a:gd name="txB" fmla="*/ 31 h 31"/>
              </a:gdLst>
              <a:ahLst/>
              <a:cxnLst>
                <a:cxn ang="0">
                  <a:pos x="0" y="5"/>
                </a:cxn>
                <a:cxn ang="0">
                  <a:pos x="3" y="31"/>
                </a:cxn>
                <a:cxn ang="0">
                  <a:pos x="26" y="26"/>
                </a:cxn>
                <a:cxn ang="0">
                  <a:pos x="21" y="0"/>
                </a:cxn>
                <a:cxn ang="0">
                  <a:pos x="0" y="5"/>
                </a:cxn>
              </a:cxnLst>
              <a:rect l="txL" t="txT" r="txR" b="txB"/>
              <a:pathLst>
                <a:path w="26" h="31">
                  <a:moveTo>
                    <a:pt x="0" y="5"/>
                  </a:moveTo>
                  <a:lnTo>
                    <a:pt x="3" y="31"/>
                  </a:lnTo>
                  <a:lnTo>
                    <a:pt x="26" y="26"/>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67" name="Freeform 49"/>
            <p:cNvSpPr/>
            <p:nvPr/>
          </p:nvSpPr>
          <p:spPr>
            <a:xfrm>
              <a:off x="560" y="2851"/>
              <a:ext cx="28" cy="31"/>
            </a:xfrm>
            <a:custGeom>
              <a:avLst/>
              <a:gdLst>
                <a:gd name="txL" fmla="*/ 0 w 28"/>
                <a:gd name="txT" fmla="*/ 0 h 31"/>
                <a:gd name="txR" fmla="*/ 28 w 28"/>
                <a:gd name="txB" fmla="*/ 31 h 31"/>
              </a:gdLst>
              <a:ahLst/>
              <a:cxnLst>
                <a:cxn ang="0">
                  <a:pos x="0" y="5"/>
                </a:cxn>
                <a:cxn ang="0">
                  <a:pos x="2" y="31"/>
                </a:cxn>
                <a:cxn ang="0">
                  <a:pos x="28" y="24"/>
                </a:cxn>
                <a:cxn ang="0">
                  <a:pos x="23" y="0"/>
                </a:cxn>
                <a:cxn ang="0">
                  <a:pos x="0" y="5"/>
                </a:cxn>
              </a:cxnLst>
              <a:rect l="txL" t="txT" r="txR" b="txB"/>
              <a:pathLst>
                <a:path w="28" h="31">
                  <a:moveTo>
                    <a:pt x="0" y="5"/>
                  </a:moveTo>
                  <a:lnTo>
                    <a:pt x="2" y="31"/>
                  </a:lnTo>
                  <a:lnTo>
                    <a:pt x="28" y="24"/>
                  </a:lnTo>
                  <a:lnTo>
                    <a:pt x="23" y="0"/>
                  </a:lnTo>
                  <a:lnTo>
                    <a:pt x="0" y="5"/>
                  </a:lnTo>
                  <a:close/>
                </a:path>
              </a:pathLst>
            </a:custGeom>
            <a:solidFill>
              <a:srgbClr val="FFFFFF">
                <a:alpha val="100000"/>
              </a:srgbClr>
            </a:solidFill>
            <a:ln w="9525">
              <a:noFill/>
            </a:ln>
          </p:spPr>
          <p:txBody>
            <a:bodyPr/>
            <a:p>
              <a:endParaRPr lang="zh-CN" altLang="en-US"/>
            </a:p>
          </p:txBody>
        </p:sp>
        <p:sp>
          <p:nvSpPr>
            <p:cNvPr id="20568" name="Freeform 50"/>
            <p:cNvSpPr/>
            <p:nvPr/>
          </p:nvSpPr>
          <p:spPr>
            <a:xfrm>
              <a:off x="560" y="2851"/>
              <a:ext cx="28" cy="31"/>
            </a:xfrm>
            <a:custGeom>
              <a:avLst/>
              <a:gdLst>
                <a:gd name="txL" fmla="*/ 0 w 28"/>
                <a:gd name="txT" fmla="*/ 0 h 31"/>
                <a:gd name="txR" fmla="*/ 28 w 28"/>
                <a:gd name="txB" fmla="*/ 31 h 31"/>
              </a:gdLst>
              <a:ahLst/>
              <a:cxnLst>
                <a:cxn ang="0">
                  <a:pos x="0" y="5"/>
                </a:cxn>
                <a:cxn ang="0">
                  <a:pos x="2" y="31"/>
                </a:cxn>
                <a:cxn ang="0">
                  <a:pos x="28" y="24"/>
                </a:cxn>
                <a:cxn ang="0">
                  <a:pos x="23" y="0"/>
                </a:cxn>
                <a:cxn ang="0">
                  <a:pos x="0" y="5"/>
                </a:cxn>
              </a:cxnLst>
              <a:rect l="txL" t="txT" r="txR" b="txB"/>
              <a:pathLst>
                <a:path w="28" h="31">
                  <a:moveTo>
                    <a:pt x="0" y="5"/>
                  </a:moveTo>
                  <a:lnTo>
                    <a:pt x="2" y="31"/>
                  </a:lnTo>
                  <a:lnTo>
                    <a:pt x="28" y="24"/>
                  </a:lnTo>
                  <a:lnTo>
                    <a:pt x="23"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69" name="Freeform 51"/>
            <p:cNvSpPr/>
            <p:nvPr/>
          </p:nvSpPr>
          <p:spPr>
            <a:xfrm>
              <a:off x="593" y="2844"/>
              <a:ext cx="28" cy="31"/>
            </a:xfrm>
            <a:custGeom>
              <a:avLst/>
              <a:gdLst>
                <a:gd name="txL" fmla="*/ 0 w 28"/>
                <a:gd name="txT" fmla="*/ 0 h 31"/>
                <a:gd name="txR" fmla="*/ 28 w 28"/>
                <a:gd name="txB" fmla="*/ 31 h 31"/>
              </a:gdLst>
              <a:ahLst/>
              <a:cxnLst>
                <a:cxn ang="0">
                  <a:pos x="0" y="5"/>
                </a:cxn>
                <a:cxn ang="0">
                  <a:pos x="2" y="31"/>
                </a:cxn>
                <a:cxn ang="0">
                  <a:pos x="28" y="24"/>
                </a:cxn>
                <a:cxn ang="0">
                  <a:pos x="21" y="0"/>
                </a:cxn>
                <a:cxn ang="0">
                  <a:pos x="0" y="5"/>
                </a:cxn>
              </a:cxnLst>
              <a:rect l="txL" t="txT" r="txR" b="txB"/>
              <a:pathLst>
                <a:path w="28" h="31">
                  <a:moveTo>
                    <a:pt x="0" y="5"/>
                  </a:moveTo>
                  <a:lnTo>
                    <a:pt x="2" y="31"/>
                  </a:lnTo>
                  <a:lnTo>
                    <a:pt x="28" y="24"/>
                  </a:lnTo>
                  <a:lnTo>
                    <a:pt x="21" y="0"/>
                  </a:lnTo>
                  <a:lnTo>
                    <a:pt x="0" y="5"/>
                  </a:lnTo>
                  <a:close/>
                </a:path>
              </a:pathLst>
            </a:custGeom>
            <a:solidFill>
              <a:srgbClr val="FFFFFF">
                <a:alpha val="100000"/>
              </a:srgbClr>
            </a:solidFill>
            <a:ln w="9525">
              <a:noFill/>
            </a:ln>
          </p:spPr>
          <p:txBody>
            <a:bodyPr/>
            <a:p>
              <a:endParaRPr lang="zh-CN" altLang="en-US"/>
            </a:p>
          </p:txBody>
        </p:sp>
        <p:sp>
          <p:nvSpPr>
            <p:cNvPr id="20570" name="Freeform 52"/>
            <p:cNvSpPr/>
            <p:nvPr/>
          </p:nvSpPr>
          <p:spPr>
            <a:xfrm>
              <a:off x="593" y="2843"/>
              <a:ext cx="28" cy="31"/>
            </a:xfrm>
            <a:custGeom>
              <a:avLst/>
              <a:gdLst>
                <a:gd name="txL" fmla="*/ 0 w 28"/>
                <a:gd name="txT" fmla="*/ 0 h 31"/>
                <a:gd name="txR" fmla="*/ 28 w 28"/>
                <a:gd name="txB" fmla="*/ 31 h 31"/>
              </a:gdLst>
              <a:ahLst/>
              <a:cxnLst>
                <a:cxn ang="0">
                  <a:pos x="0" y="5"/>
                </a:cxn>
                <a:cxn ang="0">
                  <a:pos x="2" y="31"/>
                </a:cxn>
                <a:cxn ang="0">
                  <a:pos x="28" y="24"/>
                </a:cxn>
                <a:cxn ang="0">
                  <a:pos x="21" y="0"/>
                </a:cxn>
                <a:cxn ang="0">
                  <a:pos x="0" y="5"/>
                </a:cxn>
              </a:cxnLst>
              <a:rect l="txL" t="txT" r="txR" b="txB"/>
              <a:pathLst>
                <a:path w="28" h="31">
                  <a:moveTo>
                    <a:pt x="0" y="5"/>
                  </a:moveTo>
                  <a:lnTo>
                    <a:pt x="2" y="31"/>
                  </a:lnTo>
                  <a:lnTo>
                    <a:pt x="28" y="24"/>
                  </a:lnTo>
                  <a:lnTo>
                    <a:pt x="21" y="0"/>
                  </a:lnTo>
                  <a:lnTo>
                    <a:pt x="0" y="5"/>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71" name="Freeform 53"/>
            <p:cNvSpPr/>
            <p:nvPr/>
          </p:nvSpPr>
          <p:spPr>
            <a:xfrm>
              <a:off x="477" y="2709"/>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 ang="0">
                  <a:pos x="0" y="0"/>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lnTo>
                    <a:pt x="0" y="0"/>
                  </a:lnTo>
                  <a:close/>
                </a:path>
              </a:pathLst>
            </a:custGeom>
            <a:solidFill>
              <a:srgbClr val="444444">
                <a:alpha val="100000"/>
              </a:srgbClr>
            </a:solidFill>
            <a:ln w="9525">
              <a:noFill/>
            </a:ln>
          </p:spPr>
          <p:txBody>
            <a:bodyPr/>
            <a:p>
              <a:endParaRPr lang="zh-CN" altLang="en-US"/>
            </a:p>
          </p:txBody>
        </p:sp>
        <p:sp>
          <p:nvSpPr>
            <p:cNvPr id="20572" name="Freeform 54"/>
            <p:cNvSpPr/>
            <p:nvPr/>
          </p:nvSpPr>
          <p:spPr>
            <a:xfrm>
              <a:off x="477" y="2709"/>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 ang="0">
                  <a:pos x="0" y="0"/>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lnTo>
                    <a:pt x="0" y="0"/>
                  </a:lnTo>
                  <a:close/>
                </a:path>
              </a:pathLst>
            </a:custGeom>
            <a:solidFill>
              <a:srgbClr val="444444">
                <a:alpha val="100000"/>
              </a:srgbClr>
            </a:solidFill>
            <a:ln w="9525">
              <a:noFill/>
            </a:ln>
          </p:spPr>
          <p:txBody>
            <a:bodyPr/>
            <a:p>
              <a:endParaRPr lang="zh-CN" altLang="en-US"/>
            </a:p>
          </p:txBody>
        </p:sp>
        <p:sp>
          <p:nvSpPr>
            <p:cNvPr id="20573" name="Freeform 55"/>
            <p:cNvSpPr/>
            <p:nvPr/>
          </p:nvSpPr>
          <p:spPr>
            <a:xfrm>
              <a:off x="464" y="2707"/>
              <a:ext cx="194" cy="220"/>
            </a:xfrm>
            <a:custGeom>
              <a:avLst/>
              <a:gdLst>
                <a:gd name="txL" fmla="*/ 0 w 194"/>
                <a:gd name="txT" fmla="*/ 0 h 220"/>
                <a:gd name="txR" fmla="*/ 194 w 194"/>
                <a:gd name="txB" fmla="*/ 220 h 220"/>
              </a:gdLst>
              <a:ahLst/>
              <a:cxnLst>
                <a:cxn ang="0">
                  <a:pos x="0" y="0"/>
                </a:cxn>
                <a:cxn ang="0">
                  <a:pos x="43" y="197"/>
                </a:cxn>
                <a:cxn ang="0">
                  <a:pos x="123" y="220"/>
                </a:cxn>
                <a:cxn ang="0">
                  <a:pos x="137" y="220"/>
                </a:cxn>
                <a:cxn ang="0">
                  <a:pos x="194" y="199"/>
                </a:cxn>
                <a:cxn ang="0">
                  <a:pos x="194" y="192"/>
                </a:cxn>
                <a:cxn ang="0">
                  <a:pos x="137" y="213"/>
                </a:cxn>
                <a:cxn ang="0">
                  <a:pos x="125" y="213"/>
                </a:cxn>
                <a:cxn ang="0">
                  <a:pos x="50" y="190"/>
                </a:cxn>
                <a:cxn ang="0">
                  <a:pos x="15" y="31"/>
                </a:cxn>
              </a:cxnLst>
              <a:rect l="txL" t="txT" r="txR" b="txB"/>
              <a:pathLst>
                <a:path w="194" h="220">
                  <a:moveTo>
                    <a:pt x="0" y="0"/>
                  </a:moveTo>
                  <a:lnTo>
                    <a:pt x="43" y="197"/>
                  </a:lnTo>
                  <a:lnTo>
                    <a:pt x="123" y="220"/>
                  </a:lnTo>
                  <a:lnTo>
                    <a:pt x="137" y="220"/>
                  </a:lnTo>
                  <a:lnTo>
                    <a:pt x="194" y="199"/>
                  </a:lnTo>
                  <a:lnTo>
                    <a:pt x="194" y="192"/>
                  </a:lnTo>
                  <a:lnTo>
                    <a:pt x="137" y="213"/>
                  </a:lnTo>
                  <a:lnTo>
                    <a:pt x="125" y="213"/>
                  </a:lnTo>
                  <a:lnTo>
                    <a:pt x="50" y="190"/>
                  </a:lnTo>
                  <a:lnTo>
                    <a:pt x="15" y="31"/>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74" name="Freeform 56"/>
            <p:cNvSpPr/>
            <p:nvPr/>
          </p:nvSpPr>
          <p:spPr>
            <a:xfrm>
              <a:off x="461" y="2608"/>
              <a:ext cx="137" cy="142"/>
            </a:xfrm>
            <a:custGeom>
              <a:avLst/>
              <a:gdLst>
                <a:gd name="txL" fmla="*/ 0 w 137"/>
                <a:gd name="txT" fmla="*/ 0 h 142"/>
                <a:gd name="txR" fmla="*/ 137 w 137"/>
                <a:gd name="txB" fmla="*/ 142 h 142"/>
              </a:gdLst>
              <a:ahLst/>
              <a:cxnLst>
                <a:cxn ang="0">
                  <a:pos x="0" y="40"/>
                </a:cxn>
                <a:cxn ang="0">
                  <a:pos x="21" y="123"/>
                </a:cxn>
                <a:cxn ang="0">
                  <a:pos x="28" y="132"/>
                </a:cxn>
                <a:cxn ang="0">
                  <a:pos x="42" y="142"/>
                </a:cxn>
                <a:cxn ang="0">
                  <a:pos x="125" y="120"/>
                </a:cxn>
                <a:cxn ang="0">
                  <a:pos x="137" y="101"/>
                </a:cxn>
                <a:cxn ang="0">
                  <a:pos x="125" y="85"/>
                </a:cxn>
                <a:cxn ang="0">
                  <a:pos x="106" y="19"/>
                </a:cxn>
                <a:cxn ang="0">
                  <a:pos x="94" y="4"/>
                </a:cxn>
                <a:cxn ang="0">
                  <a:pos x="75" y="0"/>
                </a:cxn>
                <a:cxn ang="0">
                  <a:pos x="47" y="9"/>
                </a:cxn>
                <a:cxn ang="0">
                  <a:pos x="21" y="14"/>
                </a:cxn>
                <a:cxn ang="0">
                  <a:pos x="0" y="40"/>
                </a:cxn>
              </a:cxnLst>
              <a:rect l="txL" t="txT" r="txR" b="txB"/>
              <a:pathLst>
                <a:path w="137" h="142">
                  <a:moveTo>
                    <a:pt x="0" y="40"/>
                  </a:moveTo>
                  <a:lnTo>
                    <a:pt x="21" y="123"/>
                  </a:lnTo>
                  <a:lnTo>
                    <a:pt x="28" y="132"/>
                  </a:lnTo>
                  <a:lnTo>
                    <a:pt x="42" y="142"/>
                  </a:lnTo>
                  <a:lnTo>
                    <a:pt x="125" y="120"/>
                  </a:lnTo>
                  <a:lnTo>
                    <a:pt x="137" y="101"/>
                  </a:lnTo>
                  <a:lnTo>
                    <a:pt x="125" y="85"/>
                  </a:lnTo>
                  <a:lnTo>
                    <a:pt x="106" y="19"/>
                  </a:lnTo>
                  <a:lnTo>
                    <a:pt x="94" y="4"/>
                  </a:lnTo>
                  <a:lnTo>
                    <a:pt x="75" y="0"/>
                  </a:lnTo>
                  <a:lnTo>
                    <a:pt x="47" y="9"/>
                  </a:lnTo>
                  <a:lnTo>
                    <a:pt x="21" y="14"/>
                  </a:lnTo>
                  <a:lnTo>
                    <a:pt x="0" y="40"/>
                  </a:lnTo>
                  <a:close/>
                </a:path>
              </a:pathLst>
            </a:custGeom>
            <a:solidFill>
              <a:srgbClr val="555555">
                <a:alpha val="100000"/>
              </a:srgbClr>
            </a:solidFill>
            <a:ln w="9525">
              <a:noFill/>
            </a:ln>
          </p:spPr>
          <p:txBody>
            <a:bodyPr/>
            <a:p>
              <a:endParaRPr lang="zh-CN" altLang="en-US"/>
            </a:p>
          </p:txBody>
        </p:sp>
        <p:sp>
          <p:nvSpPr>
            <p:cNvPr id="20575" name="Freeform 57"/>
            <p:cNvSpPr/>
            <p:nvPr/>
          </p:nvSpPr>
          <p:spPr>
            <a:xfrm>
              <a:off x="461" y="2608"/>
              <a:ext cx="137" cy="142"/>
            </a:xfrm>
            <a:custGeom>
              <a:avLst/>
              <a:gdLst>
                <a:gd name="txL" fmla="*/ 0 w 137"/>
                <a:gd name="txT" fmla="*/ 0 h 142"/>
                <a:gd name="txR" fmla="*/ 137 w 137"/>
                <a:gd name="txB" fmla="*/ 142 h 142"/>
              </a:gdLst>
              <a:ahLst/>
              <a:cxnLst>
                <a:cxn ang="0">
                  <a:pos x="0" y="40"/>
                </a:cxn>
                <a:cxn ang="0">
                  <a:pos x="21" y="123"/>
                </a:cxn>
                <a:cxn ang="0">
                  <a:pos x="28" y="132"/>
                </a:cxn>
                <a:cxn ang="0">
                  <a:pos x="42" y="142"/>
                </a:cxn>
                <a:cxn ang="0">
                  <a:pos x="125" y="120"/>
                </a:cxn>
                <a:cxn ang="0">
                  <a:pos x="137" y="101"/>
                </a:cxn>
                <a:cxn ang="0">
                  <a:pos x="125" y="85"/>
                </a:cxn>
                <a:cxn ang="0">
                  <a:pos x="106" y="19"/>
                </a:cxn>
                <a:cxn ang="0">
                  <a:pos x="94" y="4"/>
                </a:cxn>
                <a:cxn ang="0">
                  <a:pos x="75" y="0"/>
                </a:cxn>
                <a:cxn ang="0">
                  <a:pos x="47" y="9"/>
                </a:cxn>
                <a:cxn ang="0">
                  <a:pos x="21" y="14"/>
                </a:cxn>
                <a:cxn ang="0">
                  <a:pos x="0" y="40"/>
                </a:cxn>
              </a:cxnLst>
              <a:rect l="txL" t="txT" r="txR" b="txB"/>
              <a:pathLst>
                <a:path w="137" h="142">
                  <a:moveTo>
                    <a:pt x="0" y="40"/>
                  </a:moveTo>
                  <a:lnTo>
                    <a:pt x="21" y="123"/>
                  </a:lnTo>
                  <a:lnTo>
                    <a:pt x="28" y="132"/>
                  </a:lnTo>
                  <a:lnTo>
                    <a:pt x="42" y="142"/>
                  </a:lnTo>
                  <a:lnTo>
                    <a:pt x="125" y="120"/>
                  </a:lnTo>
                  <a:lnTo>
                    <a:pt x="137" y="101"/>
                  </a:lnTo>
                  <a:lnTo>
                    <a:pt x="125" y="85"/>
                  </a:lnTo>
                  <a:lnTo>
                    <a:pt x="106" y="19"/>
                  </a:lnTo>
                  <a:lnTo>
                    <a:pt x="94" y="4"/>
                  </a:lnTo>
                  <a:lnTo>
                    <a:pt x="75" y="0"/>
                  </a:lnTo>
                  <a:lnTo>
                    <a:pt x="47" y="9"/>
                  </a:lnTo>
                  <a:lnTo>
                    <a:pt x="21" y="14"/>
                  </a:lnTo>
                  <a:lnTo>
                    <a:pt x="0" y="40"/>
                  </a:lnTo>
                  <a:close/>
                </a:path>
              </a:pathLst>
            </a:custGeom>
            <a:solidFill>
              <a:srgbClr val="555555">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76" name="Freeform 58"/>
            <p:cNvSpPr/>
            <p:nvPr/>
          </p:nvSpPr>
          <p:spPr>
            <a:xfrm>
              <a:off x="470" y="2601"/>
              <a:ext cx="128" cy="139"/>
            </a:xfrm>
            <a:custGeom>
              <a:avLst/>
              <a:gdLst>
                <a:gd name="txL" fmla="*/ 0 w 128"/>
                <a:gd name="txT" fmla="*/ 0 h 139"/>
                <a:gd name="txR" fmla="*/ 128 w 128"/>
                <a:gd name="txB" fmla="*/ 139 h 139"/>
              </a:gdLst>
              <a:ahLst/>
              <a:cxnLst>
                <a:cxn ang="0">
                  <a:pos x="0" y="37"/>
                </a:cxn>
                <a:cxn ang="0">
                  <a:pos x="22" y="120"/>
                </a:cxn>
                <a:cxn ang="0">
                  <a:pos x="29" y="132"/>
                </a:cxn>
                <a:cxn ang="0">
                  <a:pos x="43" y="139"/>
                </a:cxn>
                <a:cxn ang="0">
                  <a:pos x="120" y="120"/>
                </a:cxn>
                <a:cxn ang="0">
                  <a:pos x="128" y="108"/>
                </a:cxn>
                <a:cxn ang="0">
                  <a:pos x="128" y="82"/>
                </a:cxn>
                <a:cxn ang="0">
                  <a:pos x="106" y="19"/>
                </a:cxn>
                <a:cxn ang="0">
                  <a:pos x="92" y="2"/>
                </a:cxn>
                <a:cxn ang="0">
                  <a:pos x="73" y="0"/>
                </a:cxn>
                <a:cxn ang="0">
                  <a:pos x="47" y="7"/>
                </a:cxn>
                <a:cxn ang="0">
                  <a:pos x="12" y="19"/>
                </a:cxn>
                <a:cxn ang="0">
                  <a:pos x="0" y="37"/>
                </a:cxn>
              </a:cxnLst>
              <a:rect l="txL" t="txT" r="txR" b="txB"/>
              <a:pathLst>
                <a:path w="128" h="139">
                  <a:moveTo>
                    <a:pt x="0" y="37"/>
                  </a:moveTo>
                  <a:lnTo>
                    <a:pt x="22" y="120"/>
                  </a:lnTo>
                  <a:lnTo>
                    <a:pt x="29" y="132"/>
                  </a:lnTo>
                  <a:lnTo>
                    <a:pt x="43" y="139"/>
                  </a:lnTo>
                  <a:lnTo>
                    <a:pt x="120" y="120"/>
                  </a:lnTo>
                  <a:lnTo>
                    <a:pt x="128" y="108"/>
                  </a:lnTo>
                  <a:lnTo>
                    <a:pt x="128" y="82"/>
                  </a:lnTo>
                  <a:lnTo>
                    <a:pt x="106" y="19"/>
                  </a:lnTo>
                  <a:lnTo>
                    <a:pt x="92" y="2"/>
                  </a:lnTo>
                  <a:lnTo>
                    <a:pt x="73" y="0"/>
                  </a:lnTo>
                  <a:lnTo>
                    <a:pt x="47" y="7"/>
                  </a:lnTo>
                  <a:lnTo>
                    <a:pt x="12" y="19"/>
                  </a:lnTo>
                  <a:lnTo>
                    <a:pt x="0" y="37"/>
                  </a:lnTo>
                  <a:close/>
                </a:path>
              </a:pathLst>
            </a:custGeom>
            <a:solidFill>
              <a:srgbClr val="888888">
                <a:alpha val="100000"/>
              </a:srgbClr>
            </a:solidFill>
            <a:ln w="9525">
              <a:noFill/>
            </a:ln>
          </p:spPr>
          <p:txBody>
            <a:bodyPr/>
            <a:p>
              <a:endParaRPr lang="zh-CN" altLang="en-US"/>
            </a:p>
          </p:txBody>
        </p:sp>
        <p:sp>
          <p:nvSpPr>
            <p:cNvPr id="20577" name="Freeform 59"/>
            <p:cNvSpPr/>
            <p:nvPr/>
          </p:nvSpPr>
          <p:spPr>
            <a:xfrm>
              <a:off x="470" y="2601"/>
              <a:ext cx="128" cy="139"/>
            </a:xfrm>
            <a:custGeom>
              <a:avLst/>
              <a:gdLst>
                <a:gd name="txL" fmla="*/ 0 w 128"/>
                <a:gd name="txT" fmla="*/ 0 h 139"/>
                <a:gd name="txR" fmla="*/ 128 w 128"/>
                <a:gd name="txB" fmla="*/ 139 h 139"/>
              </a:gdLst>
              <a:ahLst/>
              <a:cxnLst>
                <a:cxn ang="0">
                  <a:pos x="0" y="37"/>
                </a:cxn>
                <a:cxn ang="0">
                  <a:pos x="22" y="120"/>
                </a:cxn>
                <a:cxn ang="0">
                  <a:pos x="29" y="132"/>
                </a:cxn>
                <a:cxn ang="0">
                  <a:pos x="43" y="139"/>
                </a:cxn>
                <a:cxn ang="0">
                  <a:pos x="120" y="120"/>
                </a:cxn>
                <a:cxn ang="0">
                  <a:pos x="128" y="108"/>
                </a:cxn>
                <a:cxn ang="0">
                  <a:pos x="128" y="82"/>
                </a:cxn>
                <a:cxn ang="0">
                  <a:pos x="106" y="19"/>
                </a:cxn>
                <a:cxn ang="0">
                  <a:pos x="92" y="2"/>
                </a:cxn>
                <a:cxn ang="0">
                  <a:pos x="73" y="0"/>
                </a:cxn>
                <a:cxn ang="0">
                  <a:pos x="47" y="7"/>
                </a:cxn>
                <a:cxn ang="0">
                  <a:pos x="12" y="19"/>
                </a:cxn>
                <a:cxn ang="0">
                  <a:pos x="0" y="37"/>
                </a:cxn>
              </a:cxnLst>
              <a:rect l="txL" t="txT" r="txR" b="txB"/>
              <a:pathLst>
                <a:path w="128" h="139">
                  <a:moveTo>
                    <a:pt x="0" y="37"/>
                  </a:moveTo>
                  <a:lnTo>
                    <a:pt x="22" y="120"/>
                  </a:lnTo>
                  <a:lnTo>
                    <a:pt x="29" y="132"/>
                  </a:lnTo>
                  <a:lnTo>
                    <a:pt x="43" y="139"/>
                  </a:lnTo>
                  <a:lnTo>
                    <a:pt x="120" y="120"/>
                  </a:lnTo>
                  <a:lnTo>
                    <a:pt x="128" y="108"/>
                  </a:lnTo>
                  <a:lnTo>
                    <a:pt x="128" y="82"/>
                  </a:lnTo>
                  <a:lnTo>
                    <a:pt x="106" y="19"/>
                  </a:lnTo>
                  <a:lnTo>
                    <a:pt x="92" y="2"/>
                  </a:lnTo>
                  <a:lnTo>
                    <a:pt x="73" y="0"/>
                  </a:lnTo>
                  <a:lnTo>
                    <a:pt x="47" y="7"/>
                  </a:lnTo>
                  <a:lnTo>
                    <a:pt x="12" y="19"/>
                  </a:lnTo>
                  <a:lnTo>
                    <a:pt x="0" y="37"/>
                  </a:lnTo>
                  <a:close/>
                </a:path>
              </a:pathLst>
            </a:custGeom>
            <a:solidFill>
              <a:srgbClr val="888888">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0578" name="Oval 60"/>
            <p:cNvSpPr/>
            <p:nvPr/>
          </p:nvSpPr>
          <p:spPr>
            <a:xfrm>
              <a:off x="502" y="2632"/>
              <a:ext cx="73" cy="81"/>
            </a:xfrm>
            <a:prstGeom prst="ellipse">
              <a:avLst/>
            </a:prstGeom>
            <a:solidFill>
              <a:srgbClr val="444444"/>
            </a:solidFill>
            <a:ln w="317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grpSp>
      <p:sp>
        <p:nvSpPr>
          <p:cNvPr id="20483" name="Line 61"/>
          <p:cNvSpPr/>
          <p:nvPr/>
        </p:nvSpPr>
        <p:spPr>
          <a:xfrm>
            <a:off x="4278313" y="2620963"/>
            <a:ext cx="0" cy="439737"/>
          </a:xfrm>
          <a:prstGeom prst="line">
            <a:avLst/>
          </a:prstGeom>
          <a:ln w="28575" cap="flat" cmpd="sng">
            <a:solidFill>
              <a:schemeClr val="tx1"/>
            </a:solidFill>
            <a:prstDash val="solid"/>
            <a:headEnd type="none" w="med" len="med"/>
            <a:tailEnd type="none" w="med" len="med"/>
          </a:ln>
        </p:spPr>
      </p:sp>
      <p:sp>
        <p:nvSpPr>
          <p:cNvPr id="20484" name="Line 62"/>
          <p:cNvSpPr/>
          <p:nvPr/>
        </p:nvSpPr>
        <p:spPr>
          <a:xfrm>
            <a:off x="4395788" y="2473325"/>
            <a:ext cx="0" cy="441325"/>
          </a:xfrm>
          <a:prstGeom prst="line">
            <a:avLst/>
          </a:prstGeom>
          <a:ln w="28575" cap="flat" cmpd="sng">
            <a:solidFill>
              <a:schemeClr val="tx1"/>
            </a:solidFill>
            <a:prstDash val="solid"/>
            <a:headEnd type="none" w="med" len="med"/>
            <a:tailEnd type="none" w="med" len="med"/>
          </a:ln>
        </p:spPr>
      </p:sp>
      <p:sp>
        <p:nvSpPr>
          <p:cNvPr id="20485" name="Line 63"/>
          <p:cNvSpPr/>
          <p:nvPr/>
        </p:nvSpPr>
        <p:spPr>
          <a:xfrm>
            <a:off x="4425950" y="3060700"/>
            <a:ext cx="0" cy="809625"/>
          </a:xfrm>
          <a:prstGeom prst="line">
            <a:avLst/>
          </a:prstGeom>
          <a:ln w="38100" cap="flat" cmpd="sng">
            <a:solidFill>
              <a:schemeClr val="tx1"/>
            </a:solidFill>
            <a:prstDash val="solid"/>
            <a:headEnd type="none" w="med" len="med"/>
            <a:tailEnd type="none" w="med" len="med"/>
          </a:ln>
        </p:spPr>
      </p:sp>
      <p:sp>
        <p:nvSpPr>
          <p:cNvPr id="20486" name="Oval 64"/>
          <p:cNvSpPr/>
          <p:nvPr/>
        </p:nvSpPr>
        <p:spPr>
          <a:xfrm>
            <a:off x="4278313" y="2914650"/>
            <a:ext cx="295275" cy="146050"/>
          </a:xfrm>
          <a:prstGeom prst="ellipse">
            <a:avLst/>
          </a:prstGeom>
          <a:solidFill>
            <a:schemeClr val="bg1"/>
          </a:solidFill>
          <a:ln w="9525" cap="flat" cmpd="sng">
            <a:solidFill>
              <a:schemeClr val="tx1"/>
            </a:solidFill>
            <a:prstDash val="solid"/>
            <a:headEnd type="none" w="med" len="med"/>
            <a:tailEnd type="none" w="med" len="med"/>
          </a:ln>
        </p:spPr>
        <p:txBody>
          <a:bodyPr wrap="none" lIns="91430" tIns="45716" rIns="91430" bIns="4571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20487" name="Line 65"/>
          <p:cNvSpPr/>
          <p:nvPr/>
        </p:nvSpPr>
        <p:spPr>
          <a:xfrm>
            <a:off x="4498975" y="2620963"/>
            <a:ext cx="0" cy="439737"/>
          </a:xfrm>
          <a:prstGeom prst="line">
            <a:avLst/>
          </a:prstGeom>
          <a:ln w="28575" cap="flat" cmpd="sng">
            <a:solidFill>
              <a:schemeClr val="tx1"/>
            </a:solidFill>
            <a:prstDash val="solid"/>
            <a:headEnd type="none" w="med" len="med"/>
            <a:tailEnd type="none" w="med" len="med"/>
          </a:ln>
        </p:spPr>
      </p:sp>
      <p:grpSp>
        <p:nvGrpSpPr>
          <p:cNvPr id="20488" name="Group 66"/>
          <p:cNvGrpSpPr/>
          <p:nvPr/>
        </p:nvGrpSpPr>
        <p:grpSpPr>
          <a:xfrm>
            <a:off x="4057650" y="3797300"/>
            <a:ext cx="735013" cy="366713"/>
            <a:chOff x="2913" y="2344"/>
            <a:chExt cx="454" cy="227"/>
          </a:xfrm>
        </p:grpSpPr>
        <p:sp>
          <p:nvSpPr>
            <p:cNvPr id="20512" name="Line 67"/>
            <p:cNvSpPr/>
            <p:nvPr/>
          </p:nvSpPr>
          <p:spPr>
            <a:xfrm flipH="1">
              <a:off x="2913" y="2344"/>
              <a:ext cx="182" cy="91"/>
            </a:xfrm>
            <a:prstGeom prst="line">
              <a:avLst/>
            </a:prstGeom>
            <a:ln w="9525" cap="flat" cmpd="sng">
              <a:solidFill>
                <a:schemeClr val="tx1"/>
              </a:solidFill>
              <a:prstDash val="solid"/>
              <a:headEnd type="none" w="med" len="med"/>
              <a:tailEnd type="none" w="med" len="med"/>
            </a:ln>
          </p:spPr>
        </p:sp>
        <p:sp>
          <p:nvSpPr>
            <p:cNvPr id="20513" name="Line 68"/>
            <p:cNvSpPr/>
            <p:nvPr/>
          </p:nvSpPr>
          <p:spPr>
            <a:xfrm>
              <a:off x="2913" y="2435"/>
              <a:ext cx="272" cy="0"/>
            </a:xfrm>
            <a:prstGeom prst="line">
              <a:avLst/>
            </a:prstGeom>
            <a:ln w="9525" cap="flat" cmpd="sng">
              <a:solidFill>
                <a:schemeClr val="tx1"/>
              </a:solidFill>
              <a:prstDash val="solid"/>
              <a:headEnd type="none" w="med" len="med"/>
              <a:tailEnd type="none" w="med" len="med"/>
            </a:ln>
          </p:spPr>
        </p:sp>
        <p:sp>
          <p:nvSpPr>
            <p:cNvPr id="20514" name="Line 69"/>
            <p:cNvSpPr/>
            <p:nvPr/>
          </p:nvSpPr>
          <p:spPr>
            <a:xfrm flipV="1">
              <a:off x="3185" y="2344"/>
              <a:ext cx="182" cy="91"/>
            </a:xfrm>
            <a:prstGeom prst="line">
              <a:avLst/>
            </a:prstGeom>
            <a:ln w="9525" cap="flat" cmpd="sng">
              <a:solidFill>
                <a:schemeClr val="tx1"/>
              </a:solidFill>
              <a:prstDash val="solid"/>
              <a:headEnd type="none" w="med" len="med"/>
              <a:tailEnd type="none" w="med" len="med"/>
            </a:ln>
          </p:spPr>
        </p:sp>
        <p:sp>
          <p:nvSpPr>
            <p:cNvPr id="20515" name="Line 70"/>
            <p:cNvSpPr/>
            <p:nvPr/>
          </p:nvSpPr>
          <p:spPr>
            <a:xfrm>
              <a:off x="3095" y="2344"/>
              <a:ext cx="272" cy="0"/>
            </a:xfrm>
            <a:prstGeom prst="line">
              <a:avLst/>
            </a:prstGeom>
            <a:ln w="9525" cap="flat" cmpd="sng">
              <a:solidFill>
                <a:schemeClr val="tx1"/>
              </a:solidFill>
              <a:prstDash val="solid"/>
              <a:headEnd type="none" w="med" len="med"/>
              <a:tailEnd type="none" w="med" len="med"/>
            </a:ln>
          </p:spPr>
        </p:sp>
        <p:sp>
          <p:nvSpPr>
            <p:cNvPr id="20516" name="Line 71"/>
            <p:cNvSpPr/>
            <p:nvPr/>
          </p:nvSpPr>
          <p:spPr>
            <a:xfrm flipH="1">
              <a:off x="2913" y="2480"/>
              <a:ext cx="182" cy="91"/>
            </a:xfrm>
            <a:prstGeom prst="line">
              <a:avLst/>
            </a:prstGeom>
            <a:ln w="9525" cap="flat" cmpd="sng">
              <a:solidFill>
                <a:schemeClr val="tx1"/>
              </a:solidFill>
              <a:prstDash val="solid"/>
              <a:headEnd type="none" w="med" len="med"/>
              <a:tailEnd type="none" w="med" len="med"/>
            </a:ln>
          </p:spPr>
        </p:sp>
        <p:sp>
          <p:nvSpPr>
            <p:cNvPr id="20517" name="Line 72"/>
            <p:cNvSpPr/>
            <p:nvPr/>
          </p:nvSpPr>
          <p:spPr>
            <a:xfrm>
              <a:off x="2913" y="2571"/>
              <a:ext cx="272" cy="0"/>
            </a:xfrm>
            <a:prstGeom prst="line">
              <a:avLst/>
            </a:prstGeom>
            <a:ln w="9525" cap="flat" cmpd="sng">
              <a:solidFill>
                <a:schemeClr val="tx1"/>
              </a:solidFill>
              <a:prstDash val="solid"/>
              <a:headEnd type="none" w="med" len="med"/>
              <a:tailEnd type="none" w="med" len="med"/>
            </a:ln>
          </p:spPr>
        </p:sp>
        <p:sp>
          <p:nvSpPr>
            <p:cNvPr id="20518" name="Line 73"/>
            <p:cNvSpPr/>
            <p:nvPr/>
          </p:nvSpPr>
          <p:spPr>
            <a:xfrm flipV="1">
              <a:off x="3185" y="2480"/>
              <a:ext cx="182" cy="91"/>
            </a:xfrm>
            <a:prstGeom prst="line">
              <a:avLst/>
            </a:prstGeom>
            <a:ln w="9525" cap="flat" cmpd="sng">
              <a:solidFill>
                <a:schemeClr val="tx1"/>
              </a:solidFill>
              <a:prstDash val="solid"/>
              <a:headEnd type="none" w="med" len="med"/>
              <a:tailEnd type="none" w="med" len="med"/>
            </a:ln>
          </p:spPr>
        </p:sp>
        <p:sp>
          <p:nvSpPr>
            <p:cNvPr id="20519" name="Line 74"/>
            <p:cNvSpPr/>
            <p:nvPr/>
          </p:nvSpPr>
          <p:spPr>
            <a:xfrm>
              <a:off x="3095" y="2480"/>
              <a:ext cx="272" cy="0"/>
            </a:xfrm>
            <a:prstGeom prst="line">
              <a:avLst/>
            </a:prstGeom>
            <a:ln w="9525" cap="flat" cmpd="sng">
              <a:solidFill>
                <a:schemeClr val="tx1"/>
              </a:solidFill>
              <a:prstDash val="solid"/>
              <a:headEnd type="none" w="med" len="med"/>
              <a:tailEnd type="none" w="med" len="med"/>
            </a:ln>
          </p:spPr>
        </p:sp>
        <p:sp>
          <p:nvSpPr>
            <p:cNvPr id="20520" name="Rectangle 75"/>
            <p:cNvSpPr/>
            <p:nvPr/>
          </p:nvSpPr>
          <p:spPr>
            <a:xfrm>
              <a:off x="2913" y="2435"/>
              <a:ext cx="272" cy="136"/>
            </a:xfrm>
            <a:prstGeom prst="rect">
              <a:avLst/>
            </a:prstGeom>
            <a:solidFill>
              <a:srgbClr val="CCFFCC"/>
            </a:solidFill>
            <a:ln w="9525" cap="flat" cmpd="sng">
              <a:solidFill>
                <a:schemeClr val="tx1"/>
              </a:solidFill>
              <a:prstDash val="solid"/>
              <a:miter/>
              <a:headEnd type="none" w="med" len="med"/>
              <a:tailEnd type="none" w="med" len="med"/>
            </a:ln>
          </p:spPr>
          <p:txBody>
            <a:bodyPr wrap="none" lIns="91430" tIns="45716" rIns="91430" bIns="4571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20521" name="Freeform 76"/>
            <p:cNvSpPr/>
            <p:nvPr/>
          </p:nvSpPr>
          <p:spPr>
            <a:xfrm>
              <a:off x="3185" y="2344"/>
              <a:ext cx="182" cy="227"/>
            </a:xfrm>
            <a:custGeom>
              <a:avLst/>
              <a:gdLst>
                <a:gd name="txL" fmla="*/ 0 w 182"/>
                <a:gd name="txT" fmla="*/ 0 h 227"/>
                <a:gd name="txR" fmla="*/ 182 w 182"/>
                <a:gd name="txB" fmla="*/ 227 h 227"/>
              </a:gdLst>
              <a:ahLst/>
              <a:cxnLst>
                <a:cxn ang="0">
                  <a:pos x="182" y="0"/>
                </a:cxn>
                <a:cxn ang="0">
                  <a:pos x="182" y="136"/>
                </a:cxn>
                <a:cxn ang="0">
                  <a:pos x="0" y="227"/>
                </a:cxn>
                <a:cxn ang="0">
                  <a:pos x="0" y="91"/>
                </a:cxn>
                <a:cxn ang="0">
                  <a:pos x="182" y="0"/>
                </a:cxn>
              </a:cxnLst>
              <a:rect l="txL" t="txT" r="txR" b="txB"/>
              <a:pathLst>
                <a:path w="182" h="227">
                  <a:moveTo>
                    <a:pt x="182" y="0"/>
                  </a:moveTo>
                  <a:lnTo>
                    <a:pt x="182" y="136"/>
                  </a:lnTo>
                  <a:lnTo>
                    <a:pt x="0" y="227"/>
                  </a:lnTo>
                  <a:lnTo>
                    <a:pt x="0" y="91"/>
                  </a:lnTo>
                  <a:lnTo>
                    <a:pt x="182" y="0"/>
                  </a:lnTo>
                  <a:close/>
                </a:path>
              </a:pathLst>
            </a:custGeom>
            <a:solidFill>
              <a:srgbClr val="CCFFCC">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grpSp>
      <p:pic>
        <p:nvPicPr>
          <p:cNvPr id="20489" name="Picture 77"/>
          <p:cNvPicPr/>
          <p:nvPr/>
        </p:nvPicPr>
        <p:blipFill>
          <a:blip r:embed="rId1"/>
          <a:stretch>
            <a:fillRect/>
          </a:stretch>
        </p:blipFill>
        <p:spPr>
          <a:xfrm>
            <a:off x="5381625" y="2987675"/>
            <a:ext cx="1541463" cy="955675"/>
          </a:xfrm>
          <a:prstGeom prst="rect">
            <a:avLst/>
          </a:prstGeom>
          <a:noFill/>
          <a:ln w="12700">
            <a:noFill/>
          </a:ln>
        </p:spPr>
      </p:pic>
      <p:sp>
        <p:nvSpPr>
          <p:cNvPr id="20490" name="Text Box 78"/>
          <p:cNvSpPr txBox="1"/>
          <p:nvPr/>
        </p:nvSpPr>
        <p:spPr>
          <a:xfrm>
            <a:off x="5411788" y="3308350"/>
            <a:ext cx="1209675" cy="396875"/>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2000" b="1" dirty="0">
                <a:solidFill>
                  <a:srgbClr val="000000"/>
                </a:solidFill>
                <a:latin typeface="Arial" panose="020B0604020202020204" pitchFamily="34" charset="0"/>
                <a:ea typeface="楷体_GB2312" pitchFamily="49" charset="-122"/>
              </a:rPr>
              <a:t>地面网络</a:t>
            </a:r>
            <a:endParaRPr lang="zh-CN" altLang="en-US" sz="2000" b="1" dirty="0">
              <a:solidFill>
                <a:srgbClr val="000000"/>
              </a:solidFill>
              <a:latin typeface="Arial" panose="020B0604020202020204" pitchFamily="34" charset="0"/>
              <a:ea typeface="楷体_GB2312" pitchFamily="49" charset="-122"/>
            </a:endParaRPr>
          </a:p>
        </p:txBody>
      </p:sp>
      <p:pic>
        <p:nvPicPr>
          <p:cNvPr id="20491" name="Picture 79"/>
          <p:cNvPicPr/>
          <p:nvPr/>
        </p:nvPicPr>
        <p:blipFill>
          <a:blip r:embed="rId2"/>
          <a:stretch>
            <a:fillRect/>
          </a:stretch>
        </p:blipFill>
        <p:spPr>
          <a:xfrm>
            <a:off x="7439025" y="1592263"/>
            <a:ext cx="933450" cy="903287"/>
          </a:xfrm>
          <a:prstGeom prst="rect">
            <a:avLst/>
          </a:prstGeom>
          <a:noFill/>
          <a:ln w="12700">
            <a:noFill/>
          </a:ln>
        </p:spPr>
      </p:pic>
      <p:sp>
        <p:nvSpPr>
          <p:cNvPr id="20492" name="Text Box 80"/>
          <p:cNvSpPr txBox="1"/>
          <p:nvPr/>
        </p:nvSpPr>
        <p:spPr>
          <a:xfrm>
            <a:off x="7194550" y="931863"/>
            <a:ext cx="1785938" cy="701675"/>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zh-CN" altLang="en-US" sz="2000" b="1" dirty="0">
                <a:solidFill>
                  <a:srgbClr val="000000"/>
                </a:solidFill>
                <a:latin typeface="Arial" panose="020B0604020202020204" pitchFamily="34" charset="0"/>
                <a:ea typeface="楷体_GB2312" pitchFamily="49" charset="-122"/>
              </a:rPr>
              <a:t>短信服务器</a:t>
            </a:r>
            <a:endParaRPr lang="zh-CN" altLang="en-US" sz="2000" b="1" dirty="0">
              <a:solidFill>
                <a:srgbClr val="000000"/>
              </a:solidFill>
              <a:latin typeface="Arial" panose="020B0604020202020204" pitchFamily="34" charset="0"/>
              <a:ea typeface="楷体_GB2312" pitchFamily="49" charset="-122"/>
            </a:endParaRPr>
          </a:p>
          <a:p>
            <a:pPr marL="0" lvl="0" indent="0" algn="ctr" defTabSz="933450">
              <a:spcBef>
                <a:spcPct val="0"/>
              </a:spcBef>
              <a:buNone/>
            </a:pPr>
            <a:r>
              <a:rPr lang="en-US" altLang="zh-CN" sz="2000" b="1" dirty="0">
                <a:solidFill>
                  <a:srgbClr val="000000"/>
                </a:solidFill>
                <a:latin typeface="Arial" panose="020B0604020202020204" pitchFamily="34" charset="0"/>
                <a:ea typeface="楷体_GB2312" pitchFamily="49" charset="-122"/>
              </a:rPr>
              <a:t>SMSC</a:t>
            </a:r>
            <a:endParaRPr lang="en-US" altLang="zh-CN" sz="2000" b="1" dirty="0">
              <a:solidFill>
                <a:srgbClr val="000000"/>
              </a:solidFill>
              <a:latin typeface="Arial" panose="020B0604020202020204" pitchFamily="34" charset="0"/>
              <a:ea typeface="楷体_GB2312" pitchFamily="49" charset="-122"/>
            </a:endParaRPr>
          </a:p>
        </p:txBody>
      </p:sp>
      <p:pic>
        <p:nvPicPr>
          <p:cNvPr id="20493" name="Picture 81"/>
          <p:cNvPicPr/>
          <p:nvPr/>
        </p:nvPicPr>
        <p:blipFill>
          <a:blip r:embed="rId3"/>
          <a:stretch>
            <a:fillRect/>
          </a:stretch>
        </p:blipFill>
        <p:spPr>
          <a:xfrm>
            <a:off x="7951788" y="3722688"/>
            <a:ext cx="587375" cy="722312"/>
          </a:xfrm>
          <a:prstGeom prst="rect">
            <a:avLst/>
          </a:prstGeom>
          <a:noFill/>
          <a:ln w="12700">
            <a:noFill/>
          </a:ln>
        </p:spPr>
      </p:pic>
      <p:sp>
        <p:nvSpPr>
          <p:cNvPr id="20494" name="Line 82"/>
          <p:cNvSpPr/>
          <p:nvPr/>
        </p:nvSpPr>
        <p:spPr>
          <a:xfrm>
            <a:off x="6850063" y="3722688"/>
            <a:ext cx="1101725" cy="293687"/>
          </a:xfrm>
          <a:prstGeom prst="line">
            <a:avLst/>
          </a:prstGeom>
          <a:ln w="9525" cap="flat" cmpd="sng">
            <a:solidFill>
              <a:schemeClr val="tx1"/>
            </a:solidFill>
            <a:prstDash val="solid"/>
            <a:headEnd type="none" w="med" len="med"/>
            <a:tailEnd type="none" w="med" len="med"/>
          </a:ln>
        </p:spPr>
      </p:sp>
      <p:sp>
        <p:nvSpPr>
          <p:cNvPr id="20495" name="Text Box 83"/>
          <p:cNvSpPr txBox="1"/>
          <p:nvPr/>
        </p:nvSpPr>
        <p:spPr>
          <a:xfrm>
            <a:off x="6977063" y="3852863"/>
            <a:ext cx="712787" cy="311150"/>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en-US" altLang="zh-CN" sz="1400" b="1" dirty="0">
                <a:solidFill>
                  <a:srgbClr val="CC3300"/>
                </a:solidFill>
                <a:latin typeface="Arial" panose="020B0604020202020204" pitchFamily="34" charset="0"/>
                <a:ea typeface="楷体_GB2312" pitchFamily="49" charset="-122"/>
              </a:rPr>
              <a:t>CMPP</a:t>
            </a:r>
            <a:endParaRPr lang="en-US" altLang="zh-CN" sz="1400" b="1" dirty="0">
              <a:solidFill>
                <a:srgbClr val="CC3300"/>
              </a:solidFill>
              <a:latin typeface="Arial" panose="020B0604020202020204" pitchFamily="34" charset="0"/>
              <a:ea typeface="楷体_GB2312" pitchFamily="49" charset="-122"/>
            </a:endParaRPr>
          </a:p>
        </p:txBody>
      </p:sp>
      <p:pic>
        <p:nvPicPr>
          <p:cNvPr id="20496" name="Picture 84"/>
          <p:cNvPicPr/>
          <p:nvPr/>
        </p:nvPicPr>
        <p:blipFill>
          <a:blip r:embed="rId4"/>
          <a:stretch>
            <a:fillRect/>
          </a:stretch>
        </p:blipFill>
        <p:spPr>
          <a:xfrm>
            <a:off x="6554788" y="2987675"/>
            <a:ext cx="487362" cy="473075"/>
          </a:xfrm>
          <a:prstGeom prst="rect">
            <a:avLst/>
          </a:prstGeom>
          <a:noFill/>
          <a:ln w="12700">
            <a:noFill/>
          </a:ln>
        </p:spPr>
      </p:pic>
      <p:sp>
        <p:nvSpPr>
          <p:cNvPr id="20497" name="Line 85"/>
          <p:cNvSpPr/>
          <p:nvPr/>
        </p:nvSpPr>
        <p:spPr>
          <a:xfrm flipH="1">
            <a:off x="6408738" y="2106613"/>
            <a:ext cx="1030287" cy="881062"/>
          </a:xfrm>
          <a:prstGeom prst="line">
            <a:avLst/>
          </a:prstGeom>
          <a:ln w="9525" cap="flat" cmpd="sng">
            <a:solidFill>
              <a:schemeClr val="tx1"/>
            </a:solidFill>
            <a:prstDash val="solid"/>
            <a:headEnd type="none" w="med" len="med"/>
            <a:tailEnd type="none" w="med" len="med"/>
          </a:ln>
        </p:spPr>
      </p:sp>
      <p:sp>
        <p:nvSpPr>
          <p:cNvPr id="20498" name="Text Box 86"/>
          <p:cNvSpPr txBox="1"/>
          <p:nvPr/>
        </p:nvSpPr>
        <p:spPr>
          <a:xfrm>
            <a:off x="6503988" y="2179638"/>
            <a:ext cx="703262" cy="311150"/>
          </a:xfrm>
          <a:prstGeom prst="rect">
            <a:avLst/>
          </a:prstGeom>
          <a:noFill/>
          <a:ln w="9525">
            <a:noFill/>
          </a:ln>
        </p:spPr>
        <p:txBody>
          <a:bodyPr wrap="none"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en-US" altLang="zh-CN" sz="1400" b="1" dirty="0">
                <a:solidFill>
                  <a:srgbClr val="CC3300"/>
                </a:solidFill>
                <a:latin typeface="Arial" panose="020B0604020202020204" pitchFamily="34" charset="0"/>
                <a:ea typeface="楷体_GB2312" pitchFamily="49" charset="-122"/>
              </a:rPr>
              <a:t>SMPP</a:t>
            </a:r>
            <a:endParaRPr lang="en-US" altLang="zh-CN" sz="1400" b="1" dirty="0">
              <a:solidFill>
                <a:srgbClr val="CC3300"/>
              </a:solidFill>
              <a:latin typeface="Arial" panose="020B0604020202020204" pitchFamily="34" charset="0"/>
              <a:ea typeface="楷体_GB2312" pitchFamily="49" charset="-122"/>
            </a:endParaRPr>
          </a:p>
        </p:txBody>
      </p:sp>
      <p:sp>
        <p:nvSpPr>
          <p:cNvPr id="20499" name="Text Box 87"/>
          <p:cNvSpPr txBox="1"/>
          <p:nvPr/>
        </p:nvSpPr>
        <p:spPr>
          <a:xfrm>
            <a:off x="6483350" y="3060700"/>
            <a:ext cx="808038" cy="404813"/>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2000" b="1" dirty="0">
                <a:solidFill>
                  <a:srgbClr val="FF0000"/>
                </a:solidFill>
                <a:latin typeface="Arial" panose="020B0604020202020204" pitchFamily="34" charset="0"/>
                <a:ea typeface="楷体_GB2312" pitchFamily="49" charset="-122"/>
              </a:rPr>
              <a:t>网关</a:t>
            </a:r>
            <a:endParaRPr lang="zh-CN" altLang="en-US" sz="2000" b="1" dirty="0">
              <a:solidFill>
                <a:srgbClr val="FF0000"/>
              </a:solidFill>
              <a:latin typeface="Arial" panose="020B0604020202020204" pitchFamily="34" charset="0"/>
              <a:ea typeface="楷体_GB2312" pitchFamily="49" charset="-122"/>
            </a:endParaRPr>
          </a:p>
        </p:txBody>
      </p:sp>
      <p:sp>
        <p:nvSpPr>
          <p:cNvPr id="20500" name="Line 88"/>
          <p:cNvSpPr/>
          <p:nvPr/>
        </p:nvSpPr>
        <p:spPr>
          <a:xfrm flipV="1">
            <a:off x="4792663" y="3576638"/>
            <a:ext cx="587375" cy="293687"/>
          </a:xfrm>
          <a:prstGeom prst="line">
            <a:avLst/>
          </a:prstGeom>
          <a:ln w="9525" cap="flat" cmpd="sng">
            <a:solidFill>
              <a:schemeClr val="tx1"/>
            </a:solidFill>
            <a:prstDash val="solid"/>
            <a:headEnd type="none" w="med" len="med"/>
            <a:tailEnd type="none" w="med" len="med"/>
          </a:ln>
        </p:spPr>
      </p:sp>
      <p:sp>
        <p:nvSpPr>
          <p:cNvPr id="20501" name="Line 89"/>
          <p:cNvSpPr/>
          <p:nvPr/>
        </p:nvSpPr>
        <p:spPr>
          <a:xfrm flipH="1">
            <a:off x="3616325" y="2841625"/>
            <a:ext cx="514350" cy="366713"/>
          </a:xfrm>
          <a:prstGeom prst="line">
            <a:avLst/>
          </a:prstGeom>
          <a:ln w="9525" cap="flat" cmpd="sng">
            <a:solidFill>
              <a:schemeClr val="tx1"/>
            </a:solidFill>
            <a:prstDash val="solid"/>
            <a:headEnd type="none" w="med" len="med"/>
            <a:tailEnd type="triangle" w="med" len="med"/>
          </a:ln>
        </p:spPr>
      </p:sp>
      <p:sp>
        <p:nvSpPr>
          <p:cNvPr id="20502" name="Line 90"/>
          <p:cNvSpPr/>
          <p:nvPr/>
        </p:nvSpPr>
        <p:spPr>
          <a:xfrm flipV="1">
            <a:off x="3763963" y="3135313"/>
            <a:ext cx="441325" cy="293687"/>
          </a:xfrm>
          <a:prstGeom prst="line">
            <a:avLst/>
          </a:prstGeom>
          <a:ln w="9525" cap="flat" cmpd="sng">
            <a:solidFill>
              <a:schemeClr val="tx1"/>
            </a:solidFill>
            <a:prstDash val="solid"/>
            <a:headEnd type="none" w="med" len="med"/>
            <a:tailEnd type="triangle" w="med" len="med"/>
          </a:ln>
        </p:spPr>
      </p:sp>
      <p:sp>
        <p:nvSpPr>
          <p:cNvPr id="339035" name="Text Box 91"/>
          <p:cNvSpPr txBox="1"/>
          <p:nvPr/>
        </p:nvSpPr>
        <p:spPr>
          <a:xfrm>
            <a:off x="565150" y="1198563"/>
            <a:ext cx="2905125" cy="646430"/>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933450">
              <a:spcBef>
                <a:spcPct val="0"/>
              </a:spcBef>
              <a:buNone/>
            </a:pPr>
            <a:r>
              <a:rPr lang="zh-CN" altLang="en-US" sz="3600" b="1" dirty="0">
                <a:solidFill>
                  <a:srgbClr val="FF6600"/>
                </a:solidFill>
                <a:latin typeface="微软雅黑" panose="020B0503020204020204" pitchFamily="34" charset="-122"/>
                <a:ea typeface="微软雅黑" panose="020B0503020204020204" pitchFamily="34" charset="-122"/>
              </a:rPr>
              <a:t>哪里有软件</a:t>
            </a:r>
            <a:r>
              <a:rPr lang="en-US" altLang="zh-CN" sz="3600" b="1" dirty="0">
                <a:solidFill>
                  <a:srgbClr val="FF6600"/>
                </a:solidFill>
                <a:latin typeface="微软雅黑" panose="020B0503020204020204" pitchFamily="34" charset="-122"/>
                <a:ea typeface="微软雅黑" panose="020B0503020204020204" pitchFamily="34" charset="-122"/>
              </a:rPr>
              <a:t>?</a:t>
            </a:r>
            <a:endParaRPr lang="en-US" altLang="zh-CN" sz="3600" b="1" dirty="0">
              <a:solidFill>
                <a:srgbClr val="FF6600"/>
              </a:solidFill>
              <a:latin typeface="微软雅黑" panose="020B0503020204020204" pitchFamily="34" charset="-122"/>
              <a:ea typeface="微软雅黑" panose="020B0503020204020204" pitchFamily="34" charset="-122"/>
            </a:endParaRPr>
          </a:p>
        </p:txBody>
      </p:sp>
      <p:sp>
        <p:nvSpPr>
          <p:cNvPr id="339036" name="Line 92"/>
          <p:cNvSpPr/>
          <p:nvPr/>
        </p:nvSpPr>
        <p:spPr>
          <a:xfrm flipV="1">
            <a:off x="2220913" y="5338763"/>
            <a:ext cx="0" cy="808037"/>
          </a:xfrm>
          <a:prstGeom prst="line">
            <a:avLst/>
          </a:prstGeom>
          <a:ln w="38100" cap="flat" cmpd="sng">
            <a:solidFill>
              <a:srgbClr val="FF0000"/>
            </a:solidFill>
            <a:prstDash val="solid"/>
            <a:headEnd type="none" w="med" len="med"/>
            <a:tailEnd type="triangle" w="med" len="med"/>
          </a:ln>
        </p:spPr>
      </p:sp>
      <p:sp>
        <p:nvSpPr>
          <p:cNvPr id="339037" name="Line 93"/>
          <p:cNvSpPr/>
          <p:nvPr/>
        </p:nvSpPr>
        <p:spPr>
          <a:xfrm flipV="1">
            <a:off x="4425950" y="4457700"/>
            <a:ext cx="0" cy="808038"/>
          </a:xfrm>
          <a:prstGeom prst="line">
            <a:avLst/>
          </a:prstGeom>
          <a:ln w="38100" cap="flat" cmpd="sng">
            <a:solidFill>
              <a:srgbClr val="FF0000"/>
            </a:solidFill>
            <a:prstDash val="solid"/>
            <a:headEnd type="none" w="med" len="med"/>
            <a:tailEnd type="triangle" w="med" len="med"/>
          </a:ln>
        </p:spPr>
      </p:sp>
      <p:sp>
        <p:nvSpPr>
          <p:cNvPr id="339038" name="Line 94"/>
          <p:cNvSpPr/>
          <p:nvPr/>
        </p:nvSpPr>
        <p:spPr>
          <a:xfrm flipV="1">
            <a:off x="6115050" y="4237038"/>
            <a:ext cx="0" cy="808037"/>
          </a:xfrm>
          <a:prstGeom prst="line">
            <a:avLst/>
          </a:prstGeom>
          <a:ln w="38100" cap="flat" cmpd="sng">
            <a:solidFill>
              <a:srgbClr val="FF0000"/>
            </a:solidFill>
            <a:prstDash val="solid"/>
            <a:headEnd type="none" w="med" len="med"/>
            <a:tailEnd type="triangle" w="med" len="med"/>
          </a:ln>
        </p:spPr>
      </p:sp>
      <p:sp>
        <p:nvSpPr>
          <p:cNvPr id="339039" name="Line 95"/>
          <p:cNvSpPr/>
          <p:nvPr/>
        </p:nvSpPr>
        <p:spPr>
          <a:xfrm flipV="1">
            <a:off x="8172450" y="4605338"/>
            <a:ext cx="0" cy="808037"/>
          </a:xfrm>
          <a:prstGeom prst="line">
            <a:avLst/>
          </a:prstGeom>
          <a:ln w="38100" cap="flat" cmpd="sng">
            <a:solidFill>
              <a:srgbClr val="FF0000"/>
            </a:solidFill>
            <a:prstDash val="solid"/>
            <a:headEnd type="none" w="med" len="med"/>
            <a:tailEnd type="triangle" w="med" len="med"/>
          </a:ln>
        </p:spPr>
      </p:sp>
      <p:sp>
        <p:nvSpPr>
          <p:cNvPr id="339040" name="Line 96"/>
          <p:cNvSpPr/>
          <p:nvPr/>
        </p:nvSpPr>
        <p:spPr>
          <a:xfrm flipV="1">
            <a:off x="7878763" y="2620963"/>
            <a:ext cx="0" cy="439737"/>
          </a:xfrm>
          <a:prstGeom prst="line">
            <a:avLst/>
          </a:prstGeom>
          <a:ln w="38100" cap="flat" cmpd="sng">
            <a:solidFill>
              <a:srgbClr val="FF0000"/>
            </a:solidFill>
            <a:prstDash val="solid"/>
            <a:headEnd type="none" w="med" len="med"/>
            <a:tailEnd type="triangle" w="med" len="med"/>
          </a:ln>
        </p:spPr>
      </p:sp>
      <p:sp>
        <p:nvSpPr>
          <p:cNvPr id="20509" name="Text Box 97"/>
          <p:cNvSpPr txBox="1"/>
          <p:nvPr/>
        </p:nvSpPr>
        <p:spPr>
          <a:xfrm>
            <a:off x="7364413" y="3244850"/>
            <a:ext cx="1543050" cy="396875"/>
          </a:xfrm>
          <a:prstGeom prst="rect">
            <a:avLst/>
          </a:prstGeom>
          <a:noFill/>
          <a:ln w="9525">
            <a:noFill/>
          </a:ln>
        </p:spPr>
        <p:txBody>
          <a:bodyPr lIns="93286" tIns="46644" rIns="93286" bIns="4664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33450">
              <a:spcBef>
                <a:spcPct val="0"/>
              </a:spcBef>
              <a:buNone/>
            </a:pPr>
            <a:r>
              <a:rPr lang="en-US" altLang="zh-CN" sz="2000" b="1" dirty="0">
                <a:solidFill>
                  <a:srgbClr val="000000"/>
                </a:solidFill>
                <a:latin typeface="Arial" panose="020B0604020202020204" pitchFamily="34" charset="0"/>
                <a:ea typeface="楷体_GB2312" pitchFamily="49" charset="-122"/>
              </a:rPr>
              <a:t>SP</a:t>
            </a:r>
            <a:r>
              <a:rPr lang="zh-CN" altLang="en-US" sz="2000" b="1" dirty="0">
                <a:solidFill>
                  <a:srgbClr val="000000"/>
                </a:solidFill>
                <a:latin typeface="Arial" panose="020B0604020202020204" pitchFamily="34" charset="0"/>
                <a:ea typeface="楷体_GB2312" pitchFamily="49" charset="-122"/>
              </a:rPr>
              <a:t>服务器</a:t>
            </a:r>
            <a:endParaRPr lang="zh-CN" altLang="en-US" sz="2000" b="1" dirty="0">
              <a:solidFill>
                <a:srgbClr val="000000"/>
              </a:solidFill>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9035"/>
                                        </p:tgtEl>
                                        <p:attrNameLst>
                                          <p:attrName>style.visibility</p:attrName>
                                        </p:attrNameLst>
                                      </p:cBhvr>
                                      <p:to>
                                        <p:strVal val="visible"/>
                                      </p:to>
                                    </p:set>
                                    <p:animEffect transition="in" filter="blinds(horizontal)">
                                      <p:cBhvr>
                                        <p:cTn id="7" dur="500"/>
                                        <p:tgtEl>
                                          <p:spTgt spid="3390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9036"/>
                                        </p:tgtEl>
                                        <p:attrNameLst>
                                          <p:attrName>style.visibility</p:attrName>
                                        </p:attrNameLst>
                                      </p:cBhvr>
                                      <p:to>
                                        <p:strVal val="visible"/>
                                      </p:to>
                                    </p:set>
                                    <p:anim calcmode="lin" valueType="num">
                                      <p:cBhvr additive="base">
                                        <p:cTn id="12" dur="500" fill="hold"/>
                                        <p:tgtEl>
                                          <p:spTgt spid="339036"/>
                                        </p:tgtEl>
                                        <p:attrNameLst>
                                          <p:attrName>ppt_x</p:attrName>
                                        </p:attrNameLst>
                                      </p:cBhvr>
                                      <p:tavLst>
                                        <p:tav tm="0">
                                          <p:val>
                                            <p:strVal val="#ppt_x"/>
                                          </p:val>
                                        </p:tav>
                                        <p:tav tm="100000">
                                          <p:val>
                                            <p:strVal val="#ppt_x"/>
                                          </p:val>
                                        </p:tav>
                                      </p:tavLst>
                                    </p:anim>
                                    <p:anim calcmode="lin" valueType="num">
                                      <p:cBhvr additive="base">
                                        <p:cTn id="13" dur="500" fill="hold"/>
                                        <p:tgtEl>
                                          <p:spTgt spid="33903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9037"/>
                                        </p:tgtEl>
                                        <p:attrNameLst>
                                          <p:attrName>style.visibility</p:attrName>
                                        </p:attrNameLst>
                                      </p:cBhvr>
                                      <p:to>
                                        <p:strVal val="visible"/>
                                      </p:to>
                                    </p:set>
                                    <p:anim calcmode="lin" valueType="num">
                                      <p:cBhvr additive="base">
                                        <p:cTn id="18" dur="500" fill="hold"/>
                                        <p:tgtEl>
                                          <p:spTgt spid="339037"/>
                                        </p:tgtEl>
                                        <p:attrNameLst>
                                          <p:attrName>ppt_x</p:attrName>
                                        </p:attrNameLst>
                                      </p:cBhvr>
                                      <p:tavLst>
                                        <p:tav tm="0">
                                          <p:val>
                                            <p:strVal val="#ppt_x"/>
                                          </p:val>
                                        </p:tav>
                                        <p:tav tm="100000">
                                          <p:val>
                                            <p:strVal val="#ppt_x"/>
                                          </p:val>
                                        </p:tav>
                                      </p:tavLst>
                                    </p:anim>
                                    <p:anim calcmode="lin" valueType="num">
                                      <p:cBhvr additive="base">
                                        <p:cTn id="19" dur="500" fill="hold"/>
                                        <p:tgtEl>
                                          <p:spTgt spid="3390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39038"/>
                                        </p:tgtEl>
                                        <p:attrNameLst>
                                          <p:attrName>style.visibility</p:attrName>
                                        </p:attrNameLst>
                                      </p:cBhvr>
                                      <p:to>
                                        <p:strVal val="visible"/>
                                      </p:to>
                                    </p:set>
                                    <p:anim calcmode="lin" valueType="num">
                                      <p:cBhvr additive="base">
                                        <p:cTn id="24" dur="500" fill="hold"/>
                                        <p:tgtEl>
                                          <p:spTgt spid="339038"/>
                                        </p:tgtEl>
                                        <p:attrNameLst>
                                          <p:attrName>ppt_x</p:attrName>
                                        </p:attrNameLst>
                                      </p:cBhvr>
                                      <p:tavLst>
                                        <p:tav tm="0">
                                          <p:val>
                                            <p:strVal val="#ppt_x"/>
                                          </p:val>
                                        </p:tav>
                                        <p:tav tm="100000">
                                          <p:val>
                                            <p:strVal val="#ppt_x"/>
                                          </p:val>
                                        </p:tav>
                                      </p:tavLst>
                                    </p:anim>
                                    <p:anim calcmode="lin" valueType="num">
                                      <p:cBhvr additive="base">
                                        <p:cTn id="25" dur="500" fill="hold"/>
                                        <p:tgtEl>
                                          <p:spTgt spid="3390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39039"/>
                                        </p:tgtEl>
                                        <p:attrNameLst>
                                          <p:attrName>style.visibility</p:attrName>
                                        </p:attrNameLst>
                                      </p:cBhvr>
                                      <p:to>
                                        <p:strVal val="visible"/>
                                      </p:to>
                                    </p:set>
                                    <p:anim calcmode="lin" valueType="num">
                                      <p:cBhvr additive="base">
                                        <p:cTn id="30" dur="500" fill="hold"/>
                                        <p:tgtEl>
                                          <p:spTgt spid="339039"/>
                                        </p:tgtEl>
                                        <p:attrNameLst>
                                          <p:attrName>ppt_x</p:attrName>
                                        </p:attrNameLst>
                                      </p:cBhvr>
                                      <p:tavLst>
                                        <p:tav tm="0">
                                          <p:val>
                                            <p:strVal val="#ppt_x"/>
                                          </p:val>
                                        </p:tav>
                                        <p:tav tm="100000">
                                          <p:val>
                                            <p:strVal val="#ppt_x"/>
                                          </p:val>
                                        </p:tav>
                                      </p:tavLst>
                                    </p:anim>
                                    <p:anim calcmode="lin" valueType="num">
                                      <p:cBhvr additive="base">
                                        <p:cTn id="31" dur="500" fill="hold"/>
                                        <p:tgtEl>
                                          <p:spTgt spid="33903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39040"/>
                                        </p:tgtEl>
                                        <p:attrNameLst>
                                          <p:attrName>style.visibility</p:attrName>
                                        </p:attrNameLst>
                                      </p:cBhvr>
                                      <p:to>
                                        <p:strVal val="visible"/>
                                      </p:to>
                                    </p:set>
                                    <p:anim calcmode="lin" valueType="num">
                                      <p:cBhvr additive="base">
                                        <p:cTn id="36" dur="500" fill="hold"/>
                                        <p:tgtEl>
                                          <p:spTgt spid="339040"/>
                                        </p:tgtEl>
                                        <p:attrNameLst>
                                          <p:attrName>ppt_x</p:attrName>
                                        </p:attrNameLst>
                                      </p:cBhvr>
                                      <p:tavLst>
                                        <p:tav tm="0">
                                          <p:val>
                                            <p:strVal val="#ppt_x"/>
                                          </p:val>
                                        </p:tav>
                                        <p:tav tm="100000">
                                          <p:val>
                                            <p:strVal val="#ppt_x"/>
                                          </p:val>
                                        </p:tav>
                                      </p:tavLst>
                                    </p:anim>
                                    <p:anim calcmode="lin" valueType="num">
                                      <p:cBhvr additive="base">
                                        <p:cTn id="37" dur="500" fill="hold"/>
                                        <p:tgtEl>
                                          <p:spTgt spid="3390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0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所有业务流程开始前，手机（终端）是如何选择网络的？</a:t>
            </a:r>
            <a:endParaRPr lang="zh-CN" altLang="en-US"/>
          </a:p>
        </p:txBody>
      </p:sp>
      <p:pic>
        <p:nvPicPr>
          <p:cNvPr id="4" name="图片 3" descr="f9dcd100baa1cd1191b79d9eb112c8fcc3ce2d0f"/>
          <p:cNvPicPr>
            <a:picLocks noChangeAspect="1"/>
          </p:cNvPicPr>
          <p:nvPr/>
        </p:nvPicPr>
        <p:blipFill>
          <a:blip r:embed="rId1"/>
          <a:stretch>
            <a:fillRect/>
          </a:stretch>
        </p:blipFill>
        <p:spPr>
          <a:xfrm>
            <a:off x="1878965" y="2529840"/>
            <a:ext cx="5939155" cy="3919855"/>
          </a:xfrm>
          <a:prstGeom prst="rect">
            <a:avLst/>
          </a:prstGeom>
        </p:spPr>
      </p:pic>
      <p:pic>
        <p:nvPicPr>
          <p:cNvPr id="5" name="图片 4" descr="21345280_113031885000_2"/>
          <p:cNvPicPr>
            <a:picLocks noChangeAspect="1"/>
          </p:cNvPicPr>
          <p:nvPr/>
        </p:nvPicPr>
        <p:blipFill>
          <a:blip r:embed="rId2"/>
          <a:srcRect l="31181" t="14643" r="39987" b="9057"/>
          <a:stretch>
            <a:fillRect/>
          </a:stretch>
        </p:blipFill>
        <p:spPr>
          <a:xfrm>
            <a:off x="3715385" y="4692015"/>
            <a:ext cx="376555" cy="717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移动通信中的算法实例：</a:t>
            </a:r>
            <a:endParaRPr lang="zh-CN" altLang="en-US"/>
          </a:p>
        </p:txBody>
      </p:sp>
      <p:sp>
        <p:nvSpPr>
          <p:cNvPr id="3" name="内容占位符 2"/>
          <p:cNvSpPr>
            <a:spLocks noGrp="1"/>
          </p:cNvSpPr>
          <p:nvPr>
            <p:ph idx="1"/>
          </p:nvPr>
        </p:nvSpPr>
        <p:spPr/>
        <p:txBody>
          <a:bodyPr/>
          <a:p>
            <a:r>
              <a:rPr lang="zh-CN" altLang="en-US"/>
              <a:t>我们的移动终端收到的信号长什么样子？</a:t>
            </a:r>
            <a:endParaRPr lang="zh-CN" altLang="en-US"/>
          </a:p>
        </p:txBody>
      </p:sp>
      <p:pic>
        <p:nvPicPr>
          <p:cNvPr id="4" name="图片 3" descr="f9dcd100baa1cd1191b79d9eb112c8fcc3ce2d0f"/>
          <p:cNvPicPr>
            <a:picLocks noChangeAspect="1"/>
          </p:cNvPicPr>
          <p:nvPr/>
        </p:nvPicPr>
        <p:blipFill>
          <a:blip r:embed="rId1"/>
          <a:stretch>
            <a:fillRect/>
          </a:stretch>
        </p:blipFill>
        <p:spPr>
          <a:xfrm>
            <a:off x="7052310" y="5330190"/>
            <a:ext cx="1769745" cy="1168400"/>
          </a:xfrm>
          <a:prstGeom prst="rect">
            <a:avLst/>
          </a:prstGeom>
        </p:spPr>
      </p:pic>
      <p:pic>
        <p:nvPicPr>
          <p:cNvPr id="5" name="图片 4" descr="21345280_113031885000_2"/>
          <p:cNvPicPr>
            <a:picLocks noChangeAspect="1"/>
          </p:cNvPicPr>
          <p:nvPr/>
        </p:nvPicPr>
        <p:blipFill>
          <a:blip r:embed="rId2"/>
          <a:srcRect l="31181" t="14643" r="39987" b="9057"/>
          <a:stretch>
            <a:fillRect/>
          </a:stretch>
        </p:blipFill>
        <p:spPr>
          <a:xfrm>
            <a:off x="7545705" y="5885180"/>
            <a:ext cx="112395" cy="214630"/>
          </a:xfrm>
          <a:prstGeom prst="rect">
            <a:avLst/>
          </a:prstGeom>
        </p:spPr>
      </p:pic>
      <p:pic>
        <p:nvPicPr>
          <p:cNvPr id="6" name="图片 1"/>
          <p:cNvPicPr>
            <a:picLocks noChangeAspect="1"/>
          </p:cNvPicPr>
          <p:nvPr/>
        </p:nvPicPr>
        <p:blipFill>
          <a:blip r:embed="rId3"/>
          <a:srcRect l="13869" t="19114" r="18457" b="17123"/>
          <a:stretch>
            <a:fillRect/>
          </a:stretch>
        </p:blipFill>
        <p:spPr>
          <a:xfrm>
            <a:off x="1976755" y="2263140"/>
            <a:ext cx="4916805" cy="2606040"/>
          </a:xfrm>
          <a:prstGeom prst="rect">
            <a:avLst/>
          </a:prstGeom>
        </p:spPr>
      </p:pic>
      <p:sp>
        <p:nvSpPr>
          <p:cNvPr id="7" name="文本框 6"/>
          <p:cNvSpPr txBox="1"/>
          <p:nvPr/>
        </p:nvSpPr>
        <p:spPr>
          <a:xfrm>
            <a:off x="3709670" y="4869180"/>
            <a:ext cx="1450340" cy="368300"/>
          </a:xfrm>
          <a:prstGeom prst="rect">
            <a:avLst/>
          </a:prstGeom>
          <a:noFill/>
        </p:spPr>
        <p:txBody>
          <a:bodyPr wrap="none" rtlCol="0">
            <a:spAutoFit/>
          </a:bodyPr>
          <a:p>
            <a:r>
              <a:rPr lang="en-US" altLang="zh-CN"/>
              <a:t>LTE </a:t>
            </a:r>
            <a:r>
              <a:rPr lang="zh-CN" altLang="en-US"/>
              <a:t>空中信号</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1923</Words>
  <Application>WPS 演示</Application>
  <PresentationFormat>On-screen Show (4:3)</PresentationFormat>
  <Paragraphs>312</Paragraphs>
  <Slides>32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32</vt:i4>
      </vt:variant>
    </vt:vector>
  </HeadingPairs>
  <TitlesOfParts>
    <vt:vector size="51" baseType="lpstr">
      <vt:lpstr>Arial</vt:lpstr>
      <vt:lpstr>宋体</vt:lpstr>
      <vt:lpstr>Wingdings</vt:lpstr>
      <vt:lpstr>微软雅黑</vt:lpstr>
      <vt:lpstr>楷体_GB2312</vt:lpstr>
      <vt:lpstr>黑体</vt:lpstr>
      <vt:lpstr>等线 Light</vt:lpstr>
      <vt:lpstr>Calibri Light</vt:lpstr>
      <vt:lpstr>等线</vt:lpstr>
      <vt:lpstr>Calibri</vt:lpstr>
      <vt:lpstr>Arial Unicode MS</vt:lpstr>
      <vt:lpstr>Arial Black</vt:lpstr>
      <vt:lpstr>新宋体</vt:lpstr>
      <vt:lpstr>Office Theme</vt:lpstr>
      <vt:lpstr>PowerPoint.Show.12</vt:lpstr>
      <vt:lpstr>PowerPoint.Show.12</vt:lpstr>
      <vt:lpstr>Equation.KSEE3</vt:lpstr>
      <vt:lpstr>Equation.KSEE3</vt:lpstr>
      <vt:lpstr>Equation.DSMT4</vt:lpstr>
      <vt:lpstr>通信软件基础B</vt:lpstr>
      <vt:lpstr>《通信软件基础B》教学内容</vt:lpstr>
      <vt:lpstr>《通信软件基础B》教学内容</vt:lpstr>
      <vt:lpstr>什么是移动通信？</vt:lpstr>
      <vt:lpstr>什么是移动通信？</vt:lpstr>
      <vt:lpstr>移动通信中基本的业务流程</vt:lpstr>
      <vt:lpstr>移动通信中基本的业务流程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移动通信中的算法实例：</vt:lpstr>
      <vt:lpstr>Questions &amp; Answers</vt:lpstr>
      <vt:lpstr>谢谢您！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张Tim</dc:creator>
  <cp:lastModifiedBy>huahua</cp:lastModifiedBy>
  <cp:revision>23</cp:revision>
  <dcterms:created xsi:type="dcterms:W3CDTF">2017-08-26T02:59:00Z</dcterms:created>
  <dcterms:modified xsi:type="dcterms:W3CDTF">2017-09-05T15:58:56Z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2052-10.1.0.6747</vt:lpwstr>
  </property>
</Properties>
</file>